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drawings/drawing4.xml" ContentType="application/vnd.openxmlformats-officedocument.drawingml.chartshapes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drawings/drawing5.xml" ContentType="application/vnd.openxmlformats-officedocument.drawingml.chartshapes+xml"/>
  <Override PartName="/ppt/charts/chart9.xml" ContentType="application/vnd.openxmlformats-officedocument.drawingml.chart+xml"/>
  <Override PartName="/ppt/theme/themeOverride9.xml" ContentType="application/vnd.openxmlformats-officedocument.themeOverride+xml"/>
  <Override PartName="/ppt/drawings/drawing6.xml" ContentType="application/vnd.openxmlformats-officedocument.drawingml.chartshapes+xml"/>
  <Override PartName="/ppt/charts/chart10.xml" ContentType="application/vnd.openxmlformats-officedocument.drawingml.chart+xml"/>
  <Override PartName="/ppt/theme/themeOverride10.xml" ContentType="application/vnd.openxmlformats-officedocument.themeOverride+xml"/>
  <Override PartName="/ppt/drawings/drawing7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87" r:id="rId3"/>
    <p:sldId id="288" r:id="rId4"/>
    <p:sldId id="289" r:id="rId5"/>
    <p:sldId id="290" r:id="rId6"/>
    <p:sldId id="291" r:id="rId7"/>
    <p:sldId id="292" r:id="rId8"/>
    <p:sldId id="293" r:id="rId9"/>
    <p:sldId id="294" r:id="rId10"/>
    <p:sldId id="295" r:id="rId11"/>
    <p:sldId id="296" r:id="rId12"/>
  </p:sldIdLst>
  <p:sldSz cx="9144000" cy="5143500" type="screen16x9"/>
  <p:notesSz cx="7077075" cy="9363075"/>
  <p:embeddedFontLst>
    <p:embeddedFont>
      <p:font typeface="Century Gothic" panose="020B0502020202020204" pitchFamily="34" charset="0"/>
      <p:regular r:id="rId15"/>
      <p:bold r:id="rId16"/>
      <p:italic r:id="rId17"/>
      <p:boldItalic r:id="rId18"/>
    </p:embeddedFont>
    <p:embeddedFont>
      <p:font typeface="Segoe UI" panose="020B0502040204020203" pitchFamily="34" charset="0"/>
      <p:regular r:id="rId19"/>
      <p:bold r:id="rId20"/>
      <p:italic r:id="rId21"/>
      <p:boldItalic r:id="rId22"/>
    </p:embeddedFont>
    <p:embeddedFont>
      <p:font typeface="Perpetua" panose="020B0604020202020204" charset="0"/>
      <p:regular r:id="rId23"/>
      <p:bold r:id="rId24"/>
      <p:italic r:id="rId25"/>
      <p:boldItalic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49">
          <p15:clr>
            <a:srgbClr val="A4A3A4"/>
          </p15:clr>
        </p15:guide>
        <p15:guide id="2" pos="222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1" autoAdjust="0"/>
    <p:restoredTop sz="94650" autoAdjust="0"/>
  </p:normalViewPr>
  <p:slideViewPr>
    <p:cSldViewPr>
      <p:cViewPr varScale="1">
        <p:scale>
          <a:sx n="82" d="100"/>
          <a:sy n="82" d="100"/>
        </p:scale>
        <p:origin x="62" y="56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762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01" d="100"/>
          <a:sy n="101" d="100"/>
        </p:scale>
        <p:origin x="-2532" y="-108"/>
      </p:cViewPr>
      <p:guideLst>
        <p:guide orient="horz" pos="2949"/>
        <p:guide pos="222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font" Target="fonts/font16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7.xml"/><Relationship Id="rId2" Type="http://schemas.openxmlformats.org/officeDocument/2006/relationships/package" Target="../embeddings/Microsoft_Excel_Worksheet10.xlsx"/><Relationship Id="rId1" Type="http://schemas.openxmlformats.org/officeDocument/2006/relationships/themeOverride" Target="../theme/themeOverride10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.xml"/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6.xml"/><Relationship Id="rId2" Type="http://schemas.openxmlformats.org/officeDocument/2006/relationships/package" Target="../embeddings/Microsoft_Excel_Worksheet9.xlsx"/><Relationship Id="rId1" Type="http://schemas.openxmlformats.org/officeDocument/2006/relationships/themeOverride" Target="../theme/themeOverrid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8812539736880102E-4"/>
          <c:y val="0.197688806960896"/>
          <c:w val="0.99961187460263101"/>
          <c:h val="0.79497251495875798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effectLst/>
            <a:scene3d>
              <a:camera prst="orthographicFront"/>
              <a:lightRig rig="threePt" dir="t"/>
            </a:scene3d>
            <a:sp3d prstMaterial="matte">
              <a:bevelT/>
            </a:sp3d>
          </c:spPr>
          <c:explosion val="2"/>
          <c:dPt>
            <c:idx val="0"/>
            <c:bubble3D val="0"/>
          </c:dPt>
          <c:dPt>
            <c:idx val="2"/>
            <c:bubble3D val="0"/>
          </c:dPt>
          <c:dPt>
            <c:idx val="3"/>
            <c:bubble3D val="0"/>
            <c:spPr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elete val="1"/>
          </c:dLbls>
          <c:cat>
            <c:strRef>
              <c:f>Sheet1!$A$2:$A$7</c:f>
              <c:strCache>
                <c:ptCount val="6"/>
                <c:pt idx="0">
                  <c:v>&lt; 1 Year</c:v>
                </c:pt>
                <c:pt idx="1">
                  <c:v>2 to 5 Years</c:v>
                </c:pt>
                <c:pt idx="2">
                  <c:v>6 to 10 Years</c:v>
                </c:pt>
                <c:pt idx="3">
                  <c:v>10 to 15 Years</c:v>
                </c:pt>
                <c:pt idx="4">
                  <c:v>15 to 20 Years</c:v>
                </c:pt>
                <c:pt idx="5">
                  <c:v>&gt; 20 Years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14</c:v>
                </c:pt>
                <c:pt idx="1">
                  <c:v>23</c:v>
                </c:pt>
                <c:pt idx="2">
                  <c:v>11</c:v>
                </c:pt>
                <c:pt idx="3">
                  <c:v>19</c:v>
                </c:pt>
                <c:pt idx="4">
                  <c:v>6</c:v>
                </c:pt>
                <c:pt idx="5">
                  <c:v>27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221"/>
      </c:pieChart>
    </c:plotArea>
    <c:legend>
      <c:legendPos val="r"/>
      <c:layout/>
      <c:overlay val="0"/>
      <c:txPr>
        <a:bodyPr/>
        <a:lstStyle/>
        <a:p>
          <a:pPr>
            <a:defRPr sz="1200" b="1" i="0" spc="0">
              <a:solidFill>
                <a:srgbClr val="000090"/>
              </a:solidFill>
              <a:latin typeface="+mn-lt"/>
              <a:cs typeface="Segoe UI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  <c:userShapes r:id="rId3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baseline="0" dirty="0" smtClean="0"/>
              <a:t>Team </a:t>
            </a:r>
            <a:r>
              <a:rPr lang="en-US" baseline="0" dirty="0" smtClean="0"/>
              <a:t>Assistance Available</a:t>
            </a:r>
            <a:endParaRPr lang="en-US" dirty="0"/>
          </a:p>
        </c:rich>
      </c:tx>
      <c:layout>
        <c:manualLayout>
          <c:xMode val="edge"/>
          <c:yMode val="edge"/>
          <c:x val="0.121977013742847"/>
          <c:y val="8.2977748340444992E-3"/>
        </c:manualLayout>
      </c:layout>
      <c:overlay val="0"/>
    </c:title>
    <c:autoTitleDeleted val="0"/>
    <c:view3D>
      <c:rotX val="0"/>
      <c:rotY val="30"/>
      <c:depthPercent val="120"/>
      <c:rAngAx val="0"/>
      <c:perspective val="5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7469975343991105E-2"/>
          <c:y val="0.19029079119418399"/>
          <c:w val="0.68189029401627799"/>
          <c:h val="0.7703173645936519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Strongly Agree</c:v>
                </c:pt>
              </c:strCache>
            </c:strRef>
          </c:tx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45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Agree</c:v>
                </c:pt>
              </c:strCache>
            </c:strRef>
          </c:tx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40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Neutral</c:v>
                </c:pt>
              </c:strCache>
            </c:strRef>
          </c:tx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Sheet1!$D$2</c:f>
              <c:numCache>
                <c:formatCode>General</c:formatCode>
                <c:ptCount val="1"/>
                <c:pt idx="0">
                  <c:v>10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Disagree</c:v>
                </c:pt>
              </c:strCache>
            </c:strRef>
          </c:tx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Sheet1!$E$2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Strongly Disagree</c:v>
                </c:pt>
              </c:strCache>
            </c:strRef>
          </c:tx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Sheet1!$F$2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box"/>
        <c:axId val="183117248"/>
        <c:axId val="183117640"/>
        <c:axId val="0"/>
      </c:bar3DChart>
      <c:catAx>
        <c:axId val="183117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183117640"/>
        <c:crosses val="autoZero"/>
        <c:auto val="1"/>
        <c:lblAlgn val="ctr"/>
        <c:lblOffset val="100"/>
        <c:noMultiLvlLbl val="0"/>
      </c:catAx>
      <c:valAx>
        <c:axId val="183117640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183117248"/>
        <c:crosses val="autoZero"/>
        <c:crossBetween val="between"/>
      </c:valAx>
    </c:plotArea>
    <c:legend>
      <c:legendPos val="tr"/>
      <c:layout>
        <c:manualLayout>
          <c:xMode val="edge"/>
          <c:yMode val="edge"/>
          <c:x val="0.73414752843394604"/>
          <c:y val="0.151729151965417"/>
          <c:w val="0.26585247156605402"/>
          <c:h val="0.408330891833382"/>
        </c:manualLayout>
      </c:layout>
      <c:overlay val="0"/>
      <c:txPr>
        <a:bodyPr/>
        <a:lstStyle/>
        <a:p>
          <a:pPr>
            <a:defRPr sz="1200" kern="300" spc="-20"/>
          </a:pPr>
          <a:endParaRPr lang="en-US"/>
        </a:p>
      </c:txPr>
    </c:legend>
    <c:plotVisOnly val="1"/>
    <c:dispBlanksAs val="gap"/>
    <c:showDLblsOverMax val="0"/>
  </c:chart>
  <c:spPr>
    <a:solidFill>
      <a:schemeClr val="bg1">
        <a:alpha val="39000"/>
      </a:schemeClr>
    </a:solidFill>
  </c:spPr>
  <c:txPr>
    <a:bodyPr/>
    <a:lstStyle/>
    <a:p>
      <a:pPr>
        <a:defRPr sz="1800"/>
      </a:pPr>
      <a:endParaRPr lang="en-US"/>
    </a:p>
  </c:tx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8812539736880102E-4"/>
          <c:y val="0.197688806960896"/>
          <c:w val="0.99961187460263101"/>
          <c:h val="0.79497251495875798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effectLst/>
            <a:scene3d>
              <a:camera prst="orthographicFront"/>
              <a:lightRig rig="threePt" dir="t"/>
            </a:scene3d>
            <a:sp3d prstMaterial="matte">
              <a:bevelT/>
            </a:sp3d>
          </c:spPr>
          <c:explosion val="2"/>
          <c:dPt>
            <c:idx val="0"/>
            <c:bubble3D val="0"/>
          </c:dPt>
          <c:dPt>
            <c:idx val="2"/>
            <c:bubble3D val="0"/>
          </c:dPt>
          <c:dPt>
            <c:idx val="3"/>
            <c:bubble3D val="0"/>
            <c:spPr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7"/>
            <c:bubble3D val="0"/>
            <c:spPr>
              <a:solidFill>
                <a:srgbClr val="660066"/>
              </a:solidFill>
              <a:effectLst/>
              <a:scene3d>
                <a:camera prst="orthographicFront"/>
                <a:lightRig rig="threePt" dir="t"/>
              </a:scene3d>
              <a:sp3d prstMaterial="matte">
                <a:bevelT/>
              </a:sp3d>
            </c:spPr>
          </c:dPt>
          <c:dLbls>
            <c:delete val="1"/>
          </c:dLbls>
          <c:cat>
            <c:strRef>
              <c:f>Sheet1!$A$2:$A$9</c:f>
              <c:strCache>
                <c:ptCount val="8"/>
                <c:pt idx="0">
                  <c:v>CBER</c:v>
                </c:pt>
                <c:pt idx="1">
                  <c:v>CDER</c:v>
                </c:pt>
                <c:pt idx="2">
                  <c:v>CDRH</c:v>
                </c:pt>
                <c:pt idx="3">
                  <c:v>CFSAN</c:v>
                </c:pt>
                <c:pt idx="4">
                  <c:v>CTP</c:v>
                </c:pt>
                <c:pt idx="5">
                  <c:v>CVM</c:v>
                </c:pt>
                <c:pt idx="6">
                  <c:v>OC</c:v>
                </c:pt>
                <c:pt idx="7">
                  <c:v>ORA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13</c:v>
                </c:pt>
                <c:pt idx="1">
                  <c:v>18</c:v>
                </c:pt>
                <c:pt idx="2">
                  <c:v>33</c:v>
                </c:pt>
                <c:pt idx="3">
                  <c:v>20</c:v>
                </c:pt>
                <c:pt idx="4">
                  <c:v>2</c:v>
                </c:pt>
                <c:pt idx="5">
                  <c:v>3</c:v>
                </c:pt>
                <c:pt idx="6">
                  <c:v>10</c:v>
                </c:pt>
                <c:pt idx="7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221"/>
      </c:pieChart>
    </c:plotArea>
    <c:plotVisOnly val="1"/>
    <c:dispBlanksAs val="gap"/>
    <c:showDLblsOverMax val="0"/>
  </c:chart>
  <c:spPr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8812539736880102E-4"/>
          <c:y val="0.197688806960896"/>
          <c:w val="0.99961187460263101"/>
          <c:h val="0.79497251495875798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effectLst/>
            <a:scene3d>
              <a:camera prst="orthographicFront"/>
              <a:lightRig rig="threePt" dir="t"/>
            </a:scene3d>
            <a:sp3d prstMaterial="matte">
              <a:bevelT/>
            </a:sp3d>
          </c:spPr>
          <c:explosion val="2"/>
          <c:dPt>
            <c:idx val="0"/>
            <c:bubble3D val="0"/>
          </c:dPt>
          <c:dPt>
            <c:idx val="2"/>
            <c:bubble3D val="0"/>
          </c:dPt>
          <c:dPt>
            <c:idx val="3"/>
            <c:bubble3D val="0"/>
            <c:spPr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7"/>
            <c:bubble3D val="0"/>
            <c:spPr>
              <a:solidFill>
                <a:srgbClr val="660066"/>
              </a:solidFill>
              <a:effectLst/>
              <a:scene3d>
                <a:camera prst="orthographicFront"/>
                <a:lightRig rig="threePt" dir="t"/>
              </a:scene3d>
              <a:sp3d prstMaterial="matte">
                <a:bevelT/>
              </a:sp3d>
            </c:spPr>
          </c:dPt>
          <c:dLbls>
            <c:delete val="1"/>
          </c:dLbls>
          <c:cat>
            <c:strRef>
              <c:f>Sheet1!$A$2:$A$4</c:f>
              <c:strCache>
                <c:ptCount val="3"/>
                <c:pt idx="0">
                  <c:v>Keyworker</c:v>
                </c:pt>
                <c:pt idx="1">
                  <c:v>Campaign Coordinator</c:v>
                </c:pt>
                <c:pt idx="2">
                  <c:v>Campaign Manager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80</c:v>
                </c:pt>
                <c:pt idx="1">
                  <c:v>16</c:v>
                </c:pt>
                <c:pt idx="2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221"/>
      </c:pieChart>
    </c:plotArea>
    <c:legend>
      <c:legendPos val="tr"/>
      <c:layout/>
      <c:overlay val="0"/>
      <c:txPr>
        <a:bodyPr/>
        <a:lstStyle/>
        <a:p>
          <a:pPr>
            <a:defRPr sz="1200" b="1" i="0" spc="0">
              <a:solidFill>
                <a:srgbClr val="000090"/>
              </a:solidFill>
              <a:latin typeface="+mn-lt"/>
              <a:cs typeface="Segoe UI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  <c:userShapes r:id="rId3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8812539736880102E-4"/>
          <c:y val="0.197688806960896"/>
          <c:w val="0.99961187460263101"/>
          <c:h val="0.79497251495875798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effectLst/>
            <a:scene3d>
              <a:camera prst="orthographicFront"/>
              <a:lightRig rig="threePt" dir="t"/>
            </a:scene3d>
            <a:sp3d prstMaterial="matte">
              <a:bevelT/>
            </a:sp3d>
          </c:spPr>
          <c:explosion val="2"/>
          <c:dPt>
            <c:idx val="0"/>
            <c:bubble3D val="0"/>
          </c:dPt>
          <c:dPt>
            <c:idx val="2"/>
            <c:bubble3D val="0"/>
          </c:dPt>
          <c:dPt>
            <c:idx val="3"/>
            <c:bubble3D val="0"/>
            <c:spPr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7"/>
            <c:bubble3D val="0"/>
            <c:spPr>
              <a:solidFill>
                <a:srgbClr val="660066"/>
              </a:solidFill>
              <a:effectLst/>
              <a:scene3d>
                <a:camera prst="orthographicFront"/>
                <a:lightRig rig="threePt" dir="t"/>
              </a:scene3d>
              <a:sp3d prstMaterial="matte">
                <a:bevelT/>
              </a:sp3d>
            </c:spPr>
          </c:dPt>
          <c:dLbls>
            <c:delete val="1"/>
          </c:dLbls>
          <c:cat>
            <c:strRef>
              <c:f>Sheet1!$A$2:$A$4</c:f>
              <c:strCache>
                <c:ptCount val="3"/>
                <c:pt idx="0">
                  <c:v>Attended - Helpful</c:v>
                </c:pt>
                <c:pt idx="1">
                  <c:v>Did Not Attend</c:v>
                </c:pt>
                <c:pt idx="2">
                  <c:v>Attended - Not Helpful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80</c:v>
                </c:pt>
                <c:pt idx="1">
                  <c:v>16</c:v>
                </c:pt>
                <c:pt idx="2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221"/>
      </c:pieChart>
    </c:plotArea>
    <c:legend>
      <c:legendPos val="tr"/>
      <c:layout/>
      <c:overlay val="0"/>
      <c:txPr>
        <a:bodyPr/>
        <a:lstStyle/>
        <a:p>
          <a:pPr>
            <a:defRPr sz="1200" b="1" i="0" spc="0">
              <a:solidFill>
                <a:srgbClr val="000090"/>
              </a:solidFill>
              <a:latin typeface="+mn-lt"/>
              <a:cs typeface="Segoe UI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  <c:userShapes r:id="rId3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Was</a:t>
            </a:r>
            <a:r>
              <a:rPr lang="en-US" baseline="0" dirty="0" smtClean="0"/>
              <a:t> Provided or Made a List</a:t>
            </a:r>
            <a:endParaRPr lang="en-US" dirty="0"/>
          </a:p>
        </c:rich>
      </c:tx>
      <c:layout>
        <c:manualLayout>
          <c:xMode val="edge"/>
          <c:yMode val="edge"/>
          <c:x val="0.121977013742847"/>
          <c:y val="8.2977748340444992E-3"/>
        </c:manualLayout>
      </c:layout>
      <c:overlay val="0"/>
    </c:title>
    <c:autoTitleDeleted val="0"/>
    <c:view3D>
      <c:rotX val="0"/>
      <c:rotY val="30"/>
      <c:depthPercent val="120"/>
      <c:rAngAx val="0"/>
      <c:perspective val="5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5685430625519606E-2"/>
          <c:y val="0.15771529184569399"/>
          <c:w val="0.92431451122117503"/>
          <c:h val="0.7703173645936519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YES</c:v>
                </c:pt>
              </c:strCache>
            </c:strRef>
          </c:tx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84.8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</c:v>
                </c:pt>
              </c:strCache>
            </c:strRef>
          </c:tx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15.2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box"/>
        <c:axId val="373965736"/>
        <c:axId val="373966128"/>
        <c:axId val="0"/>
      </c:bar3DChart>
      <c:catAx>
        <c:axId val="373965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373966128"/>
        <c:crosses val="autoZero"/>
        <c:auto val="1"/>
        <c:lblAlgn val="ctr"/>
        <c:lblOffset val="100"/>
        <c:noMultiLvlLbl val="0"/>
      </c:catAx>
      <c:valAx>
        <c:axId val="373966128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37396573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9135325475619899"/>
          <c:y val="0.139223637215527"/>
          <c:w val="0.65576900390423898"/>
          <c:h val="7.5344944374773806E-2"/>
        </c:manualLayout>
      </c:layout>
      <c:overlay val="0"/>
    </c:legend>
    <c:plotVisOnly val="1"/>
    <c:dispBlanksAs val="gap"/>
    <c:showDLblsOverMax val="0"/>
  </c:chart>
  <c:spPr>
    <a:solidFill>
      <a:schemeClr val="bg1">
        <a:alpha val="39000"/>
      </a:schemeClr>
    </a:solidFill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Made “The Ask” in Person</a:t>
            </a:r>
            <a:endParaRPr lang="en-US" dirty="0"/>
          </a:p>
        </c:rich>
      </c:tx>
      <c:layout>
        <c:manualLayout>
          <c:xMode val="edge"/>
          <c:yMode val="edge"/>
          <c:x val="0.121977013742847"/>
          <c:y val="8.2977748340444992E-3"/>
        </c:manualLayout>
      </c:layout>
      <c:overlay val="0"/>
    </c:title>
    <c:autoTitleDeleted val="0"/>
    <c:view3D>
      <c:rotX val="0"/>
      <c:rotY val="30"/>
      <c:depthPercent val="120"/>
      <c:rAngAx val="0"/>
      <c:perspective val="5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5685430625519606E-2"/>
          <c:y val="0.15771529184569399"/>
          <c:w val="0.92431451122117503"/>
          <c:h val="0.7703173645936519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YES</c:v>
                </c:pt>
              </c:strCache>
            </c:strRef>
          </c:tx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51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</c:v>
                </c:pt>
              </c:strCache>
            </c:strRef>
          </c:tx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29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N/A</c:v>
                </c:pt>
              </c:strCache>
            </c:strRef>
          </c:tx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Sheet1!$D$2</c:f>
              <c:numCache>
                <c:formatCode>General</c:formatCode>
                <c:ptCount val="1"/>
                <c:pt idx="0">
                  <c:v>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box"/>
        <c:axId val="373967304"/>
        <c:axId val="373967696"/>
        <c:axId val="0"/>
      </c:bar3DChart>
      <c:catAx>
        <c:axId val="373967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373967696"/>
        <c:crosses val="autoZero"/>
        <c:auto val="1"/>
        <c:lblAlgn val="ctr"/>
        <c:lblOffset val="100"/>
        <c:noMultiLvlLbl val="0"/>
      </c:catAx>
      <c:valAx>
        <c:axId val="373967696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37396730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9135325475619899"/>
          <c:y val="0.139223637215527"/>
          <c:w val="0.45556159827847598"/>
          <c:h val="0.108021552839569"/>
        </c:manualLayout>
      </c:layout>
      <c:overlay val="0"/>
    </c:legend>
    <c:plotVisOnly val="1"/>
    <c:dispBlanksAs val="gap"/>
    <c:showDLblsOverMax val="0"/>
  </c:chart>
  <c:spPr>
    <a:solidFill>
      <a:schemeClr val="bg1">
        <a:alpha val="39000"/>
      </a:schemeClr>
    </a:solidFill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baseline="0" dirty="0" smtClean="0"/>
              <a:t>Selection for Participation</a:t>
            </a:r>
            <a:endParaRPr lang="en-US" dirty="0"/>
          </a:p>
        </c:rich>
      </c:tx>
      <c:layout>
        <c:manualLayout>
          <c:xMode val="edge"/>
          <c:yMode val="edge"/>
          <c:x val="0.121977013742847"/>
          <c:y val="8.2977748340444992E-3"/>
        </c:manualLayout>
      </c:layout>
      <c:overlay val="0"/>
    </c:title>
    <c:autoTitleDeleted val="0"/>
    <c:view3D>
      <c:rotX val="0"/>
      <c:rotY val="30"/>
      <c:depthPercent val="120"/>
      <c:rAngAx val="0"/>
      <c:perspective val="5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7469975343991105E-2"/>
          <c:y val="0.19029079119418399"/>
          <c:w val="0.68189029401627799"/>
          <c:h val="0.7703173645936519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Volunteered on My Own</c:v>
                </c:pt>
              </c:strCache>
            </c:strRef>
          </c:tx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51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Asked to Participate</c:v>
                </c:pt>
              </c:strCache>
            </c:strRef>
          </c:tx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29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Told I Was Elected</c:v>
                </c:pt>
              </c:strCache>
            </c:strRef>
          </c:tx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Sheet1!$D$2</c:f>
              <c:numCache>
                <c:formatCode>General</c:formatCode>
                <c:ptCount val="1"/>
                <c:pt idx="0">
                  <c:v>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box"/>
        <c:axId val="373968480"/>
        <c:axId val="183114112"/>
        <c:axId val="0"/>
      </c:bar3DChart>
      <c:catAx>
        <c:axId val="373968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183114112"/>
        <c:crosses val="autoZero"/>
        <c:auto val="1"/>
        <c:lblAlgn val="ctr"/>
        <c:lblOffset val="100"/>
        <c:noMultiLvlLbl val="0"/>
      </c:catAx>
      <c:valAx>
        <c:axId val="183114112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373968480"/>
        <c:crosses val="autoZero"/>
        <c:crossBetween val="between"/>
      </c:valAx>
    </c:plotArea>
    <c:legend>
      <c:legendPos val="tr"/>
      <c:layout>
        <c:manualLayout>
          <c:xMode val="edge"/>
          <c:yMode val="edge"/>
          <c:x val="0.73414752843394604"/>
          <c:y val="0.151729151965417"/>
          <c:w val="0.25503827646544203"/>
          <c:h val="0.45742157085156898"/>
        </c:manualLayout>
      </c:layout>
      <c:overlay val="0"/>
      <c:txPr>
        <a:bodyPr/>
        <a:lstStyle/>
        <a:p>
          <a:pPr>
            <a:defRPr sz="1200" kern="300" spc="-20"/>
          </a:pPr>
          <a:endParaRPr lang="en-US"/>
        </a:p>
      </c:txPr>
    </c:legend>
    <c:plotVisOnly val="1"/>
    <c:dispBlanksAs val="gap"/>
    <c:showDLblsOverMax val="0"/>
  </c:chart>
  <c:spPr>
    <a:solidFill>
      <a:schemeClr val="bg1">
        <a:alpha val="39000"/>
      </a:schemeClr>
    </a:solidFill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baseline="0" dirty="0" smtClean="0"/>
              <a:t>Understood My Duties</a:t>
            </a:r>
            <a:endParaRPr lang="en-US" dirty="0"/>
          </a:p>
        </c:rich>
      </c:tx>
      <c:layout>
        <c:manualLayout>
          <c:xMode val="edge"/>
          <c:yMode val="edge"/>
          <c:x val="0.121977013742847"/>
          <c:y val="8.2977748340444992E-3"/>
        </c:manualLayout>
      </c:layout>
      <c:overlay val="0"/>
    </c:title>
    <c:autoTitleDeleted val="0"/>
    <c:view3D>
      <c:rotX val="0"/>
      <c:rotY val="30"/>
      <c:depthPercent val="120"/>
      <c:rAngAx val="0"/>
      <c:perspective val="5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7469975343991105E-2"/>
          <c:y val="0.19029079119418399"/>
          <c:w val="0.68189029401627799"/>
          <c:h val="0.7703173645936519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Strongly Agree</c:v>
                </c:pt>
              </c:strCache>
            </c:strRef>
          </c:tx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51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Agree</c:v>
                </c:pt>
              </c:strCache>
            </c:strRef>
          </c:tx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43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Neutral</c:v>
                </c:pt>
              </c:strCache>
            </c:strRef>
          </c:tx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Sheet1!$D$2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Disagree</c:v>
                </c:pt>
              </c:strCache>
            </c:strRef>
          </c:tx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Sheet1!$E$2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Strongly Disagree</c:v>
                </c:pt>
              </c:strCache>
            </c:strRef>
          </c:tx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Sheet1!$F$2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box"/>
        <c:axId val="183114896"/>
        <c:axId val="183115288"/>
        <c:axId val="0"/>
      </c:bar3DChart>
      <c:catAx>
        <c:axId val="183114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183115288"/>
        <c:crosses val="autoZero"/>
        <c:auto val="1"/>
        <c:lblAlgn val="ctr"/>
        <c:lblOffset val="100"/>
        <c:noMultiLvlLbl val="0"/>
      </c:catAx>
      <c:valAx>
        <c:axId val="183115288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183114896"/>
        <c:crosses val="autoZero"/>
        <c:crossBetween val="between"/>
      </c:valAx>
    </c:plotArea>
    <c:legend>
      <c:legendPos val="tr"/>
      <c:layout>
        <c:manualLayout>
          <c:xMode val="edge"/>
          <c:yMode val="edge"/>
          <c:x val="0.73414752843394604"/>
          <c:y val="0.151729151965417"/>
          <c:w val="0.26585247156605402"/>
          <c:h val="0.408330891833382"/>
        </c:manualLayout>
      </c:layout>
      <c:overlay val="0"/>
      <c:txPr>
        <a:bodyPr/>
        <a:lstStyle/>
        <a:p>
          <a:pPr>
            <a:defRPr sz="1200" kern="300" spc="-20"/>
          </a:pPr>
          <a:endParaRPr lang="en-US"/>
        </a:p>
      </c:txPr>
    </c:legend>
    <c:plotVisOnly val="1"/>
    <c:dispBlanksAs val="gap"/>
    <c:showDLblsOverMax val="0"/>
  </c:chart>
  <c:spPr>
    <a:solidFill>
      <a:schemeClr val="bg1">
        <a:alpha val="39000"/>
      </a:schemeClr>
    </a:solidFill>
  </c:spPr>
  <c:txPr>
    <a:bodyPr/>
    <a:lstStyle/>
    <a:p>
      <a:pPr>
        <a:defRPr sz="1800"/>
      </a:pPr>
      <a:endParaRPr lang="en-US"/>
    </a:p>
  </c:txPr>
  <c:externalData r:id="rId2">
    <c:autoUpdate val="0"/>
  </c:externalData>
  <c:userShapes r:id="rId3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baseline="0" dirty="0" smtClean="0"/>
              <a:t>Easy to Coordinate “The Ask”</a:t>
            </a:r>
            <a:endParaRPr lang="en-US" dirty="0"/>
          </a:p>
        </c:rich>
      </c:tx>
      <c:layout>
        <c:manualLayout>
          <c:xMode val="edge"/>
          <c:yMode val="edge"/>
          <c:x val="0.121977013742847"/>
          <c:y val="8.2977748340444992E-3"/>
        </c:manualLayout>
      </c:layout>
      <c:overlay val="0"/>
    </c:title>
    <c:autoTitleDeleted val="0"/>
    <c:view3D>
      <c:rotX val="0"/>
      <c:rotY val="30"/>
      <c:depthPercent val="120"/>
      <c:rAngAx val="0"/>
      <c:perspective val="5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7469975343991105E-2"/>
          <c:y val="0.19029079119418399"/>
          <c:w val="0.68189029401627799"/>
          <c:h val="0.7703173645936519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Strongly Agree</c:v>
                </c:pt>
              </c:strCache>
            </c:strRef>
          </c:tx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19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Agree</c:v>
                </c:pt>
              </c:strCache>
            </c:strRef>
          </c:tx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45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Neutral</c:v>
                </c:pt>
              </c:strCache>
            </c:strRef>
          </c:tx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Sheet1!$D$2</c:f>
              <c:numCache>
                <c:formatCode>General</c:formatCode>
                <c:ptCount val="1"/>
                <c:pt idx="0">
                  <c:v>27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Disagree</c:v>
                </c:pt>
              </c:strCache>
            </c:strRef>
          </c:tx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Sheet1!$E$2</c:f>
              <c:numCache>
                <c:formatCode>General</c:formatCode>
                <c:ptCount val="1"/>
                <c:pt idx="0">
                  <c:v>8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Strongly Disagree</c:v>
                </c:pt>
              </c:strCache>
            </c:strRef>
          </c:tx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Sheet1!$F$2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box"/>
        <c:axId val="183116072"/>
        <c:axId val="183116464"/>
        <c:axId val="0"/>
      </c:bar3DChart>
      <c:catAx>
        <c:axId val="183116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183116464"/>
        <c:crosses val="autoZero"/>
        <c:auto val="1"/>
        <c:lblAlgn val="ctr"/>
        <c:lblOffset val="100"/>
        <c:noMultiLvlLbl val="0"/>
      </c:catAx>
      <c:valAx>
        <c:axId val="183116464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183116072"/>
        <c:crosses val="autoZero"/>
        <c:crossBetween val="between"/>
      </c:valAx>
    </c:plotArea>
    <c:legend>
      <c:legendPos val="tr"/>
      <c:layout>
        <c:manualLayout>
          <c:xMode val="edge"/>
          <c:yMode val="edge"/>
          <c:x val="0.73414752843394604"/>
          <c:y val="0.151729151965417"/>
          <c:w val="0.26585247156605402"/>
          <c:h val="0.408330891833382"/>
        </c:manualLayout>
      </c:layout>
      <c:overlay val="0"/>
      <c:txPr>
        <a:bodyPr/>
        <a:lstStyle/>
        <a:p>
          <a:pPr>
            <a:defRPr sz="1200" kern="300" spc="-20"/>
          </a:pPr>
          <a:endParaRPr lang="en-US"/>
        </a:p>
      </c:txPr>
    </c:legend>
    <c:plotVisOnly val="1"/>
    <c:dispBlanksAs val="gap"/>
    <c:showDLblsOverMax val="0"/>
  </c:chart>
  <c:spPr>
    <a:solidFill>
      <a:schemeClr val="bg1">
        <a:alpha val="39000"/>
      </a:schemeClr>
    </a:solidFill>
  </c:spPr>
  <c:txPr>
    <a:bodyPr/>
    <a:lstStyle/>
    <a:p>
      <a:pPr>
        <a:defRPr sz="1800"/>
      </a:pPr>
      <a:endParaRPr lang="en-US"/>
    </a:p>
  </c:txPr>
  <c:externalData r:id="rId2">
    <c:autoUpdate val="0"/>
  </c:externalData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0.29028</cdr:x>
      <cdr:y>0.62264</cdr:y>
    </cdr:from>
    <cdr:to>
      <cdr:x>0.40674</cdr:x>
      <cdr:y>0.73695</cdr:y>
    </cdr:to>
    <cdr:sp macro="" textlink="">
      <cdr:nvSpPr>
        <cdr:cNvPr id="2" name="Rectangle 1"/>
        <cdr:cNvSpPr>
          <a:spLocks xmlns:a="http://schemas.openxmlformats.org/drawingml/2006/main" noChangeAspect="1"/>
        </cdr:cNvSpPr>
      </cdr:nvSpPr>
      <cdr:spPr>
        <a:xfrm xmlns:a="http://schemas.openxmlformats.org/drawingml/2006/main">
          <a:off x="1905000" y="2514600"/>
          <a:ext cx="764302" cy="46166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91440" tIns="45720" rIns="91440" bIns="45720">
          <a:spAutoFit/>
          <a:scene3d>
            <a:camera prst="orthographicFront"/>
            <a:lightRig rig="glow" dir="tl">
              <a:rot lat="0" lon="0" rev="5400000"/>
            </a:lightRig>
          </a:scene3d>
          <a:sp3d contourW="12700">
            <a:bevelT w="25400" h="25400"/>
            <a:contourClr>
              <a:schemeClr val="accent6">
                <a:shade val="73000"/>
              </a:schemeClr>
            </a:contourClr>
          </a:sp3d>
        </a:bodyPr>
        <a:lstStyle xmlns:a="http://schemas.openxmlformats.org/drawingml/2006/main"/>
        <a:p xmlns:a="http://schemas.openxmlformats.org/drawingml/2006/main">
          <a:pPr algn="ctr"/>
          <a:r>
            <a: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>
                  <a:lumMod val="9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14%</a:t>
          </a:r>
          <a:endParaRPr lang="en-US" sz="2400" b="1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1">
                <a:lumMod val="9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cdr:txBody>
    </cdr:sp>
  </cdr:relSizeAnchor>
  <cdr:relSizeAnchor xmlns:cdr="http://schemas.openxmlformats.org/drawingml/2006/chartDrawing">
    <cdr:from>
      <cdr:x>0.61677</cdr:x>
      <cdr:y>0.64151</cdr:y>
    </cdr:from>
    <cdr:to>
      <cdr:x>0.70724</cdr:x>
      <cdr:y>0.75582</cdr:y>
    </cdr:to>
    <cdr:sp macro="" textlink="">
      <cdr:nvSpPr>
        <cdr:cNvPr id="3" name="Rectangle 2"/>
        <cdr:cNvSpPr>
          <a:spLocks xmlns:a="http://schemas.openxmlformats.org/drawingml/2006/main" noChangeAspect="1"/>
        </cdr:cNvSpPr>
      </cdr:nvSpPr>
      <cdr:spPr>
        <a:xfrm xmlns:a="http://schemas.openxmlformats.org/drawingml/2006/main">
          <a:off x="4047685" y="2590800"/>
          <a:ext cx="593732" cy="46166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91440" tIns="45720" rIns="91440" bIns="45720">
          <a:spAutoFit/>
          <a:scene3d>
            <a:camera prst="orthographicFront"/>
            <a:lightRig rig="glow" dir="tl">
              <a:rot lat="0" lon="0" rev="5400000"/>
            </a:lightRig>
          </a:scene3d>
          <a:sp3d contourW="12700">
            <a:bevelT w="25400" h="25400"/>
            <a:contourClr>
              <a:schemeClr val="accent6">
                <a:shade val="73000"/>
              </a:schemeClr>
            </a:contourClr>
          </a:sp3d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>
                  <a:lumMod val="9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6</a:t>
          </a:r>
          <a:r>
            <a: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>
                  <a:lumMod val="9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%</a:t>
          </a:r>
          <a:endParaRPr lang="en-US" sz="2400" b="1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1">
                <a:lumMod val="9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cdr:txBody>
    </cdr:sp>
  </cdr:relSizeAnchor>
  <cdr:relSizeAnchor xmlns:cdr="http://schemas.openxmlformats.org/drawingml/2006/chartDrawing">
    <cdr:from>
      <cdr:x>0.59216</cdr:x>
      <cdr:y>0.45283</cdr:y>
    </cdr:from>
    <cdr:to>
      <cdr:x>0.70862</cdr:x>
      <cdr:y>0.56714</cdr:y>
    </cdr:to>
    <cdr:sp macro="" textlink="">
      <cdr:nvSpPr>
        <cdr:cNvPr id="4" name="Rectangle 3"/>
        <cdr:cNvSpPr>
          <a:spLocks xmlns:a="http://schemas.openxmlformats.org/drawingml/2006/main" noChangeAspect="1"/>
        </cdr:cNvSpPr>
      </cdr:nvSpPr>
      <cdr:spPr>
        <a:xfrm xmlns:a="http://schemas.openxmlformats.org/drawingml/2006/main">
          <a:off x="3886200" y="1828800"/>
          <a:ext cx="764302" cy="46166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91440" tIns="45720" rIns="91440" bIns="45720">
          <a:spAutoFit/>
          <a:scene3d>
            <a:camera prst="orthographicFront"/>
            <a:lightRig rig="glow" dir="tl">
              <a:rot lat="0" lon="0" rev="5400000"/>
            </a:lightRig>
          </a:scene3d>
          <a:sp3d contourW="12700">
            <a:bevelT w="25400" h="25400"/>
            <a:contourClr>
              <a:schemeClr val="accent6">
                <a:shade val="73000"/>
              </a:schemeClr>
            </a:contourClr>
          </a:sp3d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>
                  <a:lumMod val="9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19%</a:t>
          </a:r>
          <a:endParaRPr lang="en-US" sz="2400" b="1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1">
                <a:lumMod val="9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cdr:txBody>
    </cdr:sp>
  </cdr:relSizeAnchor>
  <cdr:relSizeAnchor xmlns:cdr="http://schemas.openxmlformats.org/drawingml/2006/chartDrawing">
    <cdr:from>
      <cdr:x>0.48766</cdr:x>
      <cdr:y>0.24528</cdr:y>
    </cdr:from>
    <cdr:to>
      <cdr:x>0.60412</cdr:x>
      <cdr:y>0.3596</cdr:y>
    </cdr:to>
    <cdr:sp macro="" textlink="">
      <cdr:nvSpPr>
        <cdr:cNvPr id="5" name="Rectangle 4"/>
        <cdr:cNvSpPr>
          <a:spLocks xmlns:a="http://schemas.openxmlformats.org/drawingml/2006/main" noChangeAspect="1"/>
        </cdr:cNvSpPr>
      </cdr:nvSpPr>
      <cdr:spPr>
        <a:xfrm xmlns:a="http://schemas.openxmlformats.org/drawingml/2006/main">
          <a:off x="3200400" y="990600"/>
          <a:ext cx="764302" cy="46166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91440" tIns="45720" rIns="91440" bIns="45720">
          <a:spAutoFit/>
          <a:scene3d>
            <a:camera prst="orthographicFront"/>
            <a:lightRig rig="glow" dir="tl">
              <a:rot lat="0" lon="0" rev="5400000"/>
            </a:lightRig>
          </a:scene3d>
          <a:sp3d contourW="12700">
            <a:bevelT w="25400" h="25400"/>
            <a:contourClr>
              <a:schemeClr val="accent6">
                <a:shade val="73000"/>
              </a:schemeClr>
            </a:contourClr>
          </a:sp3d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>
                  <a:lumMod val="9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11%</a:t>
          </a:r>
          <a:endParaRPr lang="en-US" sz="2400" b="1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1">
                <a:lumMod val="9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cdr:txBody>
    </cdr:sp>
  </cdr:relSizeAnchor>
  <cdr:relSizeAnchor xmlns:cdr="http://schemas.openxmlformats.org/drawingml/2006/chartDrawing">
    <cdr:from>
      <cdr:x>0.32511</cdr:x>
      <cdr:y>0.37736</cdr:y>
    </cdr:from>
    <cdr:to>
      <cdr:x>0.44157</cdr:x>
      <cdr:y>0.49167</cdr:y>
    </cdr:to>
    <cdr:sp macro="" textlink="">
      <cdr:nvSpPr>
        <cdr:cNvPr id="6" name="Rectangle 5"/>
        <cdr:cNvSpPr>
          <a:spLocks xmlns:a="http://schemas.openxmlformats.org/drawingml/2006/main" noChangeAspect="1"/>
        </cdr:cNvSpPr>
      </cdr:nvSpPr>
      <cdr:spPr>
        <a:xfrm xmlns:a="http://schemas.openxmlformats.org/drawingml/2006/main">
          <a:off x="2133600" y="1524000"/>
          <a:ext cx="764302" cy="46166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91440" tIns="45720" rIns="91440" bIns="45720">
          <a:spAutoFit/>
          <a:scene3d>
            <a:camera prst="orthographicFront"/>
            <a:lightRig rig="glow" dir="tl">
              <a:rot lat="0" lon="0" rev="5400000"/>
            </a:lightRig>
          </a:scene3d>
          <a:sp3d contourW="12700">
            <a:bevelT w="25400" h="25400"/>
            <a:contourClr>
              <a:schemeClr val="accent6">
                <a:shade val="73000"/>
              </a:schemeClr>
            </a:contourClr>
          </a:sp3d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>
                  <a:lumMod val="9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23%</a:t>
          </a:r>
          <a:endParaRPr lang="en-US" sz="2400" b="1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1">
                <a:lumMod val="9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cdr:txBody>
    </cdr:sp>
  </cdr:relSizeAnchor>
  <cdr:relSizeAnchor xmlns:cdr="http://schemas.openxmlformats.org/drawingml/2006/chartDrawing">
    <cdr:from>
      <cdr:x>0.46444</cdr:x>
      <cdr:y>0.75472</cdr:y>
    </cdr:from>
    <cdr:to>
      <cdr:x>0.5809</cdr:x>
      <cdr:y>0.86903</cdr:y>
    </cdr:to>
    <cdr:sp macro="" textlink="">
      <cdr:nvSpPr>
        <cdr:cNvPr id="7" name="Rectangle 6"/>
        <cdr:cNvSpPr>
          <a:spLocks xmlns:a="http://schemas.openxmlformats.org/drawingml/2006/main" noChangeAspect="1"/>
        </cdr:cNvSpPr>
      </cdr:nvSpPr>
      <cdr:spPr>
        <a:xfrm xmlns:a="http://schemas.openxmlformats.org/drawingml/2006/main">
          <a:off x="3048000" y="3048000"/>
          <a:ext cx="764302" cy="46166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91440" tIns="45720" rIns="91440" bIns="45720">
          <a:spAutoFit/>
          <a:scene3d>
            <a:camera prst="orthographicFront"/>
            <a:lightRig rig="glow" dir="tl">
              <a:rot lat="0" lon="0" rev="5400000"/>
            </a:lightRig>
          </a:scene3d>
          <a:sp3d contourW="12700">
            <a:bevelT w="25400" h="25400"/>
            <a:contourClr>
              <a:schemeClr val="accent6">
                <a:shade val="73000"/>
              </a:schemeClr>
            </a:contourClr>
          </a:sp3d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>
                  <a:lumMod val="9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27%</a:t>
          </a:r>
          <a:endParaRPr lang="en-US" sz="2400" b="1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1">
                <a:lumMod val="9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0.29028</cdr:x>
      <cdr:y>0.66038</cdr:y>
    </cdr:from>
    <cdr:to>
      <cdr:x>0.40674</cdr:x>
      <cdr:y>0.77469</cdr:y>
    </cdr:to>
    <cdr:sp macro="" textlink="">
      <cdr:nvSpPr>
        <cdr:cNvPr id="2" name="Rectangle 1"/>
        <cdr:cNvSpPr>
          <a:spLocks xmlns:a="http://schemas.openxmlformats.org/drawingml/2006/main" noChangeAspect="1"/>
        </cdr:cNvSpPr>
      </cdr:nvSpPr>
      <cdr:spPr>
        <a:xfrm xmlns:a="http://schemas.openxmlformats.org/drawingml/2006/main">
          <a:off x="1905000" y="2667000"/>
          <a:ext cx="764302" cy="46166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91440" tIns="45720" rIns="91440" bIns="45720">
          <a:spAutoFit/>
          <a:scene3d>
            <a:camera prst="orthographicFront"/>
            <a:lightRig rig="glow" dir="tl">
              <a:rot lat="0" lon="0" rev="5400000"/>
            </a:lightRig>
          </a:scene3d>
          <a:sp3d contourW="12700">
            <a:bevelT w="25400" h="25400"/>
            <a:contourClr>
              <a:schemeClr val="accent6">
                <a:shade val="73000"/>
              </a:schemeClr>
            </a:contourClr>
          </a:sp3d>
        </a:bodyPr>
        <a:lstStyle xmlns:a="http://schemas.openxmlformats.org/drawingml/2006/main"/>
        <a:p xmlns:a="http://schemas.openxmlformats.org/drawingml/2006/main">
          <a:pPr algn="ctr"/>
          <a:r>
            <a: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>
                  <a:lumMod val="9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13%</a:t>
          </a:r>
          <a:endParaRPr lang="en-US" sz="2400" b="1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1">
                <a:lumMod val="9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cdr:txBody>
    </cdr:sp>
  </cdr:relSizeAnchor>
  <cdr:relSizeAnchor xmlns:cdr="http://schemas.openxmlformats.org/drawingml/2006/chartDrawing">
    <cdr:from>
      <cdr:x>0.56894</cdr:x>
      <cdr:y>0.67925</cdr:y>
    </cdr:from>
    <cdr:to>
      <cdr:x>0.6854</cdr:x>
      <cdr:y>0.79356</cdr:y>
    </cdr:to>
    <cdr:sp macro="" textlink="">
      <cdr:nvSpPr>
        <cdr:cNvPr id="3" name="Rectangle 2"/>
        <cdr:cNvSpPr>
          <a:spLocks xmlns:a="http://schemas.openxmlformats.org/drawingml/2006/main" noChangeAspect="1"/>
        </cdr:cNvSpPr>
      </cdr:nvSpPr>
      <cdr:spPr>
        <a:xfrm xmlns:a="http://schemas.openxmlformats.org/drawingml/2006/main">
          <a:off x="3733800" y="2743200"/>
          <a:ext cx="764302" cy="46166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91440" tIns="45720" rIns="91440" bIns="45720">
          <a:spAutoFit/>
          <a:scene3d>
            <a:camera prst="orthographicFront"/>
            <a:lightRig rig="glow" dir="tl">
              <a:rot lat="0" lon="0" rev="5400000"/>
            </a:lightRig>
          </a:scene3d>
          <a:sp3d contourW="12700">
            <a:bevelT w="25400" h="25400"/>
            <a:contourClr>
              <a:schemeClr val="accent6">
                <a:shade val="73000"/>
              </a:schemeClr>
            </a:contourClr>
          </a:sp3d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>
                  <a:lumMod val="9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20%</a:t>
          </a:r>
          <a:endParaRPr lang="en-US" sz="2400" b="1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1">
                <a:lumMod val="9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cdr:txBody>
    </cdr:sp>
  </cdr:relSizeAnchor>
  <cdr:relSizeAnchor xmlns:cdr="http://schemas.openxmlformats.org/drawingml/2006/chartDrawing">
    <cdr:from>
      <cdr:x>0.5225</cdr:x>
      <cdr:y>0.35849</cdr:y>
    </cdr:from>
    <cdr:to>
      <cdr:x>0.63896</cdr:x>
      <cdr:y>0.4728</cdr:y>
    </cdr:to>
    <cdr:sp macro="" textlink="">
      <cdr:nvSpPr>
        <cdr:cNvPr id="4" name="Rectangle 3"/>
        <cdr:cNvSpPr>
          <a:spLocks xmlns:a="http://schemas.openxmlformats.org/drawingml/2006/main" noChangeAspect="1"/>
        </cdr:cNvSpPr>
      </cdr:nvSpPr>
      <cdr:spPr>
        <a:xfrm xmlns:a="http://schemas.openxmlformats.org/drawingml/2006/main">
          <a:off x="3428996" y="1447800"/>
          <a:ext cx="764302" cy="46166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91440" tIns="45720" rIns="91440" bIns="45720">
          <a:spAutoFit/>
          <a:scene3d>
            <a:camera prst="orthographicFront"/>
            <a:lightRig rig="glow" dir="tl">
              <a:rot lat="0" lon="0" rev="5400000"/>
            </a:lightRig>
          </a:scene3d>
          <a:sp3d contourW="12700">
            <a:bevelT w="25400" h="25400"/>
            <a:contourClr>
              <a:schemeClr val="accent6">
                <a:shade val="73000"/>
              </a:schemeClr>
            </a:contourClr>
          </a:sp3d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>
                  <a:lumMod val="9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33%</a:t>
          </a:r>
          <a:endParaRPr lang="en-US" sz="2400" b="1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1">
                <a:lumMod val="9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cdr:txBody>
    </cdr:sp>
  </cdr:relSizeAnchor>
  <cdr:relSizeAnchor xmlns:cdr="http://schemas.openxmlformats.org/drawingml/2006/chartDrawing">
    <cdr:from>
      <cdr:x>0.3135</cdr:x>
      <cdr:y>0.41509</cdr:y>
    </cdr:from>
    <cdr:to>
      <cdr:x>0.42996</cdr:x>
      <cdr:y>0.52941</cdr:y>
    </cdr:to>
    <cdr:sp macro="" textlink="">
      <cdr:nvSpPr>
        <cdr:cNvPr id="6" name="Rectangle 5"/>
        <cdr:cNvSpPr>
          <a:spLocks xmlns:a="http://schemas.openxmlformats.org/drawingml/2006/main" noChangeAspect="1"/>
        </cdr:cNvSpPr>
      </cdr:nvSpPr>
      <cdr:spPr>
        <a:xfrm xmlns:a="http://schemas.openxmlformats.org/drawingml/2006/main">
          <a:off x="2057400" y="1676400"/>
          <a:ext cx="764302" cy="46166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91440" tIns="45720" rIns="91440" bIns="45720">
          <a:spAutoFit/>
          <a:scene3d>
            <a:camera prst="orthographicFront"/>
            <a:lightRig rig="glow" dir="tl">
              <a:rot lat="0" lon="0" rev="5400000"/>
            </a:lightRig>
          </a:scene3d>
          <a:sp3d contourW="12700">
            <a:bevelT w="25400" h="25400"/>
            <a:contourClr>
              <a:schemeClr val="accent6">
                <a:shade val="73000"/>
              </a:schemeClr>
            </a:contourClr>
          </a:sp3d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>
                  <a:lumMod val="9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18%</a:t>
          </a:r>
          <a:endParaRPr lang="en-US" sz="2400" b="1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1">
                <a:lumMod val="9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cdr:txBody>
    </cdr:sp>
  </cdr:relSizeAnchor>
  <cdr:relSizeAnchor xmlns:cdr="http://schemas.openxmlformats.org/drawingml/2006/chartDrawing">
    <cdr:from>
      <cdr:x>0.38316</cdr:x>
      <cdr:y>0.81132</cdr:y>
    </cdr:from>
    <cdr:to>
      <cdr:x>0.49962</cdr:x>
      <cdr:y>0.92563</cdr:y>
    </cdr:to>
    <cdr:sp macro="" textlink="">
      <cdr:nvSpPr>
        <cdr:cNvPr id="7" name="Rectangle 6"/>
        <cdr:cNvSpPr>
          <a:spLocks xmlns:a="http://schemas.openxmlformats.org/drawingml/2006/main" noChangeAspect="1"/>
        </cdr:cNvSpPr>
      </cdr:nvSpPr>
      <cdr:spPr>
        <a:xfrm xmlns:a="http://schemas.openxmlformats.org/drawingml/2006/main">
          <a:off x="2514596" y="3276600"/>
          <a:ext cx="764302" cy="46166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91440" tIns="45720" rIns="91440" bIns="45720">
          <a:spAutoFit/>
          <a:scene3d>
            <a:camera prst="orthographicFront"/>
            <a:lightRig rig="glow" dir="tl">
              <a:rot lat="0" lon="0" rev="5400000"/>
            </a:lightRig>
          </a:scene3d>
          <a:sp3d contourW="12700">
            <a:bevelT w="25400" h="25400"/>
            <a:contourClr>
              <a:schemeClr val="accent6">
                <a:shade val="73000"/>
              </a:schemeClr>
            </a:contourClr>
          </a:sp3d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>
                  <a:lumMod val="9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10%</a:t>
          </a:r>
          <a:endParaRPr lang="en-US" sz="2400" b="1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1">
                <a:lumMod val="9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cdr:txBody>
    </cdr:sp>
  </cdr:relSizeAnchor>
  <cdr:relSizeAnchor xmlns:cdr="http://schemas.openxmlformats.org/drawingml/2006/chartDrawing">
    <cdr:from>
      <cdr:x>0.63861</cdr:x>
      <cdr:y>0.88569</cdr:y>
    </cdr:from>
    <cdr:to>
      <cdr:x>0.72908</cdr:x>
      <cdr:y>1</cdr:y>
    </cdr:to>
    <cdr:sp macro="" textlink="">
      <cdr:nvSpPr>
        <cdr:cNvPr id="9" name="Rectangle 8"/>
        <cdr:cNvSpPr>
          <a:spLocks xmlns:a="http://schemas.openxmlformats.org/drawingml/2006/main" noChangeAspect="1"/>
        </cdr:cNvSpPr>
      </cdr:nvSpPr>
      <cdr:spPr>
        <a:xfrm xmlns:a="http://schemas.openxmlformats.org/drawingml/2006/main">
          <a:off x="4191000" y="3576934"/>
          <a:ext cx="593732" cy="46166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91440" tIns="45720" rIns="91440" bIns="45720">
          <a:spAutoFit/>
          <a:scene3d>
            <a:camera prst="orthographicFront"/>
            <a:lightRig rig="glow" dir="tl">
              <a:rot lat="0" lon="0" rev="5400000"/>
            </a:lightRig>
          </a:scene3d>
          <a:sp3d contourW="12700">
            <a:bevelT w="25400" h="25400"/>
            <a:contourClr>
              <a:schemeClr val="accent6">
                <a:shade val="73000"/>
              </a:schemeClr>
            </a:contourClr>
          </a:sp3d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>
                  <a:lumMod val="9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3</a:t>
          </a:r>
          <a:r>
            <a: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>
                  <a:lumMod val="9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%</a:t>
          </a:r>
          <a:endParaRPr lang="en-US" sz="2400" b="1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1">
                <a:lumMod val="9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cdr:txBody>
    </cdr:sp>
  </cdr:relSizeAnchor>
  <cdr:relSizeAnchor xmlns:cdr="http://schemas.openxmlformats.org/drawingml/2006/chartDrawing">
    <cdr:from>
      <cdr:x>0.69666</cdr:x>
      <cdr:y>0.81132</cdr:y>
    </cdr:from>
    <cdr:to>
      <cdr:x>0.78713</cdr:x>
      <cdr:y>0.92563</cdr:y>
    </cdr:to>
    <cdr:sp macro="" textlink="">
      <cdr:nvSpPr>
        <cdr:cNvPr id="10" name="Rectangle 9"/>
        <cdr:cNvSpPr>
          <a:spLocks xmlns:a="http://schemas.openxmlformats.org/drawingml/2006/main" noChangeAspect="1"/>
        </cdr:cNvSpPr>
      </cdr:nvSpPr>
      <cdr:spPr>
        <a:xfrm xmlns:a="http://schemas.openxmlformats.org/drawingml/2006/main">
          <a:off x="4572000" y="3276600"/>
          <a:ext cx="593732" cy="46166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91440" tIns="45720" rIns="91440" bIns="45720">
          <a:spAutoFit/>
          <a:scene3d>
            <a:camera prst="orthographicFront"/>
            <a:lightRig rig="glow" dir="tl">
              <a:rot lat="0" lon="0" rev="5400000"/>
            </a:lightRig>
          </a:scene3d>
          <a:sp3d contourW="12700">
            <a:bevelT w="25400" h="25400"/>
            <a:contourClr>
              <a:schemeClr val="accent6">
                <a:shade val="73000"/>
              </a:schemeClr>
            </a:contourClr>
          </a:sp3d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>
                  <a:lumMod val="9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2</a:t>
          </a:r>
          <a:r>
            <a: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>
                  <a:lumMod val="9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%</a:t>
          </a:r>
          <a:endParaRPr lang="en-US" sz="2400" b="1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1">
                <a:lumMod val="9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cdr:txBody>
    </cdr:sp>
  </cdr:relSizeAnchor>
  <cdr:relSizeAnchor xmlns:cdr="http://schemas.openxmlformats.org/drawingml/2006/chartDrawing">
    <cdr:from>
      <cdr:x>0.22061</cdr:x>
      <cdr:y>0.88569</cdr:y>
    </cdr:from>
    <cdr:to>
      <cdr:x>0.31108</cdr:x>
      <cdr:y>1</cdr:y>
    </cdr:to>
    <cdr:sp macro="" textlink="">
      <cdr:nvSpPr>
        <cdr:cNvPr id="11" name="Rectangle 10"/>
        <cdr:cNvSpPr>
          <a:spLocks xmlns:a="http://schemas.openxmlformats.org/drawingml/2006/main" noChangeAspect="1"/>
        </cdr:cNvSpPr>
      </cdr:nvSpPr>
      <cdr:spPr>
        <a:xfrm xmlns:a="http://schemas.openxmlformats.org/drawingml/2006/main">
          <a:off x="1447800" y="3576934"/>
          <a:ext cx="593732" cy="46166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91440" tIns="45720" rIns="91440" bIns="45720">
          <a:spAutoFit/>
          <a:scene3d>
            <a:camera prst="orthographicFront"/>
            <a:lightRig rig="glow" dir="tl">
              <a:rot lat="0" lon="0" rev="5400000"/>
            </a:lightRig>
          </a:scene3d>
          <a:sp3d contourW="12700">
            <a:bevelT w="25400" h="25400"/>
            <a:contourClr>
              <a:schemeClr val="accent6">
                <a:shade val="73000"/>
              </a:schemeClr>
            </a:contourClr>
          </a:sp3d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>
                  <a:lumMod val="9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1%</a:t>
          </a:r>
          <a:endParaRPr lang="en-US" sz="2400" b="1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1">
                <a:lumMod val="9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cdr:txBody>
    </cdr:sp>
  </cdr:relSizeAnchor>
  <cdr:relSizeAnchor xmlns:cdr="http://schemas.openxmlformats.org/drawingml/2006/chartDrawing">
    <cdr:from>
      <cdr:x>0.54572</cdr:x>
      <cdr:y>0.88679</cdr:y>
    </cdr:from>
    <cdr:to>
      <cdr:x>0.70827</cdr:x>
      <cdr:y>0.88679</cdr:y>
    </cdr:to>
    <cdr:cxnSp macro="">
      <cdr:nvCxnSpPr>
        <cdr:cNvPr id="14" name="Straight Arrow Connector 13"/>
        <cdr:cNvCxnSpPr/>
      </cdr:nvCxnSpPr>
      <cdr:spPr>
        <a:xfrm xmlns:a="http://schemas.openxmlformats.org/drawingml/2006/main" flipH="1">
          <a:off x="3581400" y="3581400"/>
          <a:ext cx="1066800" cy="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  <a:effectLst xmlns:a="http://schemas.openxmlformats.org/drawingml/2006/main">
          <a:glow>
            <a:schemeClr val="accent1">
              <a:alpha val="45000"/>
              <a:satMod val="120000"/>
            </a:schemeClr>
          </a:glow>
        </a:effectLst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0.44122</cdr:x>
      <cdr:y>0.33962</cdr:y>
    </cdr:from>
    <cdr:to>
      <cdr:x>0.55768</cdr:x>
      <cdr:y>0.45394</cdr:y>
    </cdr:to>
    <cdr:sp macro="" textlink="">
      <cdr:nvSpPr>
        <cdr:cNvPr id="2" name="Rectangle 1"/>
        <cdr:cNvSpPr>
          <a:spLocks xmlns:a="http://schemas.openxmlformats.org/drawingml/2006/main" noChangeAspect="1"/>
        </cdr:cNvSpPr>
      </cdr:nvSpPr>
      <cdr:spPr>
        <a:xfrm xmlns:a="http://schemas.openxmlformats.org/drawingml/2006/main">
          <a:off x="2895600" y="1371600"/>
          <a:ext cx="764302" cy="46166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91440" tIns="45720" rIns="91440" bIns="45720">
          <a:spAutoFit/>
          <a:scene3d>
            <a:camera prst="orthographicFront"/>
            <a:lightRig rig="glow" dir="tl">
              <a:rot lat="0" lon="0" rev="5400000"/>
            </a:lightRig>
          </a:scene3d>
          <a:sp3d contourW="12700">
            <a:bevelT w="25400" h="25400"/>
            <a:contourClr>
              <a:schemeClr val="accent6">
                <a:shade val="73000"/>
              </a:schemeClr>
            </a:contourClr>
          </a:sp3d>
        </a:bodyPr>
        <a:lstStyle xmlns:a="http://schemas.openxmlformats.org/drawingml/2006/main"/>
        <a:p xmlns:a="http://schemas.openxmlformats.org/drawingml/2006/main">
          <a:pPr algn="ctr"/>
          <a:r>
            <a: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>
                  <a:lumMod val="9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80%</a:t>
          </a:r>
          <a:endParaRPr lang="en-US" sz="2400" b="1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1">
                <a:lumMod val="9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cdr:txBody>
    </cdr:sp>
  </cdr:relSizeAnchor>
  <cdr:relSizeAnchor xmlns:cdr="http://schemas.openxmlformats.org/drawingml/2006/chartDrawing">
    <cdr:from>
      <cdr:x>0.44122</cdr:x>
      <cdr:y>0.79245</cdr:y>
    </cdr:from>
    <cdr:to>
      <cdr:x>0.55768</cdr:x>
      <cdr:y>0.90677</cdr:y>
    </cdr:to>
    <cdr:sp macro="" textlink="">
      <cdr:nvSpPr>
        <cdr:cNvPr id="3" name="Rectangle 2"/>
        <cdr:cNvSpPr>
          <a:spLocks xmlns:a="http://schemas.openxmlformats.org/drawingml/2006/main" noChangeAspect="1"/>
        </cdr:cNvSpPr>
      </cdr:nvSpPr>
      <cdr:spPr>
        <a:xfrm xmlns:a="http://schemas.openxmlformats.org/drawingml/2006/main">
          <a:off x="2895600" y="3200400"/>
          <a:ext cx="764302" cy="46166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91440" tIns="45720" rIns="91440" bIns="45720">
          <a:spAutoFit/>
          <a:scene3d>
            <a:camera prst="orthographicFront"/>
            <a:lightRig rig="glow" dir="tl">
              <a:rot lat="0" lon="0" rev="5400000"/>
            </a:lightRig>
          </a:scene3d>
          <a:sp3d contourW="12700">
            <a:bevelT w="25400" h="25400"/>
            <a:contourClr>
              <a:schemeClr val="accent6">
                <a:shade val="73000"/>
              </a:schemeClr>
            </a:contourClr>
          </a:sp3d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>
                  <a:lumMod val="9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16%</a:t>
          </a:r>
          <a:endParaRPr lang="en-US" sz="2400" b="1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1">
                <a:lumMod val="9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cdr:txBody>
    </cdr:sp>
  </cdr:relSizeAnchor>
  <cdr:relSizeAnchor xmlns:cdr="http://schemas.openxmlformats.org/drawingml/2006/chartDrawing">
    <cdr:from>
      <cdr:x>0.22061</cdr:x>
      <cdr:y>0.86792</cdr:y>
    </cdr:from>
    <cdr:to>
      <cdr:x>0.31108</cdr:x>
      <cdr:y>0.98224</cdr:y>
    </cdr:to>
    <cdr:sp macro="" textlink="">
      <cdr:nvSpPr>
        <cdr:cNvPr id="11" name="Rectangle 10"/>
        <cdr:cNvSpPr>
          <a:spLocks xmlns:a="http://schemas.openxmlformats.org/drawingml/2006/main" noChangeAspect="1"/>
        </cdr:cNvSpPr>
      </cdr:nvSpPr>
      <cdr:spPr>
        <a:xfrm xmlns:a="http://schemas.openxmlformats.org/drawingml/2006/main">
          <a:off x="1447800" y="3505200"/>
          <a:ext cx="593732" cy="46166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91440" tIns="45720" rIns="91440" bIns="45720">
          <a:spAutoFit/>
          <a:scene3d>
            <a:camera prst="orthographicFront"/>
            <a:lightRig rig="glow" dir="tl">
              <a:rot lat="0" lon="0" rev="5400000"/>
            </a:lightRig>
          </a:scene3d>
          <a:sp3d contourW="12700">
            <a:bevelT w="25400" h="25400"/>
            <a:contourClr>
              <a:schemeClr val="accent6">
                <a:shade val="73000"/>
              </a:schemeClr>
            </a:contourClr>
          </a:sp3d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>
                  <a:lumMod val="9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4</a:t>
          </a:r>
          <a:r>
            <a: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>
                  <a:lumMod val="9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%</a:t>
          </a:r>
          <a:endParaRPr lang="en-US" sz="2400" b="1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1">
                <a:lumMod val="9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0.44122</cdr:x>
      <cdr:y>0.33962</cdr:y>
    </cdr:from>
    <cdr:to>
      <cdr:x>0.55768</cdr:x>
      <cdr:y>0.45393</cdr:y>
    </cdr:to>
    <cdr:sp macro="" textlink="">
      <cdr:nvSpPr>
        <cdr:cNvPr id="2" name="Rectangle 1"/>
        <cdr:cNvSpPr>
          <a:spLocks xmlns:a="http://schemas.openxmlformats.org/drawingml/2006/main" noChangeAspect="1"/>
        </cdr:cNvSpPr>
      </cdr:nvSpPr>
      <cdr:spPr>
        <a:xfrm xmlns:a="http://schemas.openxmlformats.org/drawingml/2006/main">
          <a:off x="2895602" y="1371589"/>
          <a:ext cx="764302" cy="46166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91440" tIns="45720" rIns="91440" bIns="45720">
          <a:spAutoFit/>
          <a:scene3d>
            <a:camera prst="orthographicFront"/>
            <a:lightRig rig="glow" dir="tl">
              <a:rot lat="0" lon="0" rev="5400000"/>
            </a:lightRig>
          </a:scene3d>
          <a:sp3d contourW="12700">
            <a:bevelT w="25400" h="25400"/>
            <a:contourClr>
              <a:schemeClr val="accent6">
                <a:shade val="73000"/>
              </a:schemeClr>
            </a:contourClr>
          </a:sp3d>
        </a:bodyPr>
        <a:lstStyle xmlns:a="http://schemas.openxmlformats.org/drawingml/2006/main"/>
        <a:p xmlns:a="http://schemas.openxmlformats.org/drawingml/2006/main">
          <a:pPr algn="ctr"/>
          <a:r>
            <a: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>
                  <a:lumMod val="9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76%</a:t>
          </a:r>
          <a:endParaRPr lang="en-US" sz="2400" b="1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1">
                <a:lumMod val="9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cdr:txBody>
    </cdr:sp>
  </cdr:relSizeAnchor>
  <cdr:relSizeAnchor xmlns:cdr="http://schemas.openxmlformats.org/drawingml/2006/chartDrawing">
    <cdr:from>
      <cdr:x>0.44122</cdr:x>
      <cdr:y>0.79245</cdr:y>
    </cdr:from>
    <cdr:to>
      <cdr:x>0.55768</cdr:x>
      <cdr:y>0.90676</cdr:y>
    </cdr:to>
    <cdr:sp macro="" textlink="">
      <cdr:nvSpPr>
        <cdr:cNvPr id="3" name="Rectangle 2"/>
        <cdr:cNvSpPr>
          <a:spLocks xmlns:a="http://schemas.openxmlformats.org/drawingml/2006/main" noChangeAspect="1"/>
        </cdr:cNvSpPr>
      </cdr:nvSpPr>
      <cdr:spPr>
        <a:xfrm xmlns:a="http://schemas.openxmlformats.org/drawingml/2006/main">
          <a:off x="2895602" y="3200388"/>
          <a:ext cx="764302" cy="46166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91440" tIns="45720" rIns="91440" bIns="45720">
          <a:spAutoFit/>
          <a:scene3d>
            <a:camera prst="orthographicFront"/>
            <a:lightRig rig="glow" dir="tl">
              <a:rot lat="0" lon="0" rev="5400000"/>
            </a:lightRig>
          </a:scene3d>
          <a:sp3d contourW="12700">
            <a:bevelT w="25400" h="25400"/>
            <a:contourClr>
              <a:schemeClr val="accent6">
                <a:shade val="73000"/>
              </a:schemeClr>
            </a:contourClr>
          </a:sp3d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>
                  <a:lumMod val="9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18%</a:t>
          </a:r>
          <a:endParaRPr lang="en-US" sz="2400" b="1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1">
                <a:lumMod val="9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cdr:txBody>
    </cdr:sp>
  </cdr:relSizeAnchor>
  <cdr:relSizeAnchor xmlns:cdr="http://schemas.openxmlformats.org/drawingml/2006/chartDrawing">
    <cdr:from>
      <cdr:x>0.22061</cdr:x>
      <cdr:y>0.86792</cdr:y>
    </cdr:from>
    <cdr:to>
      <cdr:x>0.31108</cdr:x>
      <cdr:y>0.98223</cdr:y>
    </cdr:to>
    <cdr:sp macro="" textlink="">
      <cdr:nvSpPr>
        <cdr:cNvPr id="11" name="Rectangle 10"/>
        <cdr:cNvSpPr>
          <a:spLocks xmlns:a="http://schemas.openxmlformats.org/drawingml/2006/main" noChangeAspect="1"/>
        </cdr:cNvSpPr>
      </cdr:nvSpPr>
      <cdr:spPr>
        <a:xfrm xmlns:a="http://schemas.openxmlformats.org/drawingml/2006/main">
          <a:off x="1447802" y="3505181"/>
          <a:ext cx="593732" cy="46166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91440" tIns="45720" rIns="91440" bIns="45720">
          <a:spAutoFit/>
          <a:scene3d>
            <a:camera prst="orthographicFront"/>
            <a:lightRig rig="glow" dir="tl">
              <a:rot lat="0" lon="0" rev="5400000"/>
            </a:lightRig>
          </a:scene3d>
          <a:sp3d contourW="12700">
            <a:bevelT w="25400" h="25400"/>
            <a:contourClr>
              <a:schemeClr val="accent6">
                <a:shade val="73000"/>
              </a:schemeClr>
            </a:contourClr>
          </a:sp3d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>
                  <a:lumMod val="9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6</a:t>
          </a:r>
          <a:r>
            <a: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>
                  <a:lumMod val="9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%</a:t>
          </a:r>
          <a:endParaRPr lang="en-US" sz="2400" b="1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1">
                <a:lumMod val="9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0.56944</cdr:x>
      <cdr:y>0.76009</cdr:y>
    </cdr:from>
    <cdr:to>
      <cdr:x>0.67766</cdr:x>
      <cdr:y>0.89167</cdr:y>
    </cdr:to>
    <cdr:sp macro="" textlink="">
      <cdr:nvSpPr>
        <cdr:cNvPr id="2" name="Rectangle 1"/>
        <cdr:cNvSpPr>
          <a:spLocks xmlns:a="http://schemas.openxmlformats.org/drawingml/2006/main" noChangeAspect="1"/>
        </cdr:cNvSpPr>
      </cdr:nvSpPr>
      <cdr:spPr>
        <a:xfrm xmlns:a="http://schemas.openxmlformats.org/drawingml/2006/main">
          <a:off x="3124200" y="2667000"/>
          <a:ext cx="593732" cy="46166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91440" tIns="45720" rIns="91440" bIns="45720">
          <a:spAutoFit/>
          <a:scene3d>
            <a:camera prst="orthographicFront"/>
            <a:lightRig rig="glow" dir="tl">
              <a:rot lat="0" lon="0" rev="5400000"/>
            </a:lightRig>
          </a:scene3d>
          <a:sp3d contourW="12700">
            <a:bevelT w="25400" h="25400"/>
            <a:contourClr>
              <a:schemeClr val="accent6">
                <a:shade val="73000"/>
              </a:schemeClr>
            </a:contourClr>
          </a:sp3d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>
                  <a:lumMod val="9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1</a:t>
          </a:r>
          <a:r>
            <a: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>
                  <a:lumMod val="9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%</a:t>
          </a:r>
          <a:endParaRPr lang="en-US" sz="2400" b="1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1">
                <a:lumMod val="9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cdr:txBody>
    </cdr:sp>
  </cdr:relSizeAnchor>
  <cdr:relSizeAnchor xmlns:cdr="http://schemas.openxmlformats.org/drawingml/2006/chartDrawing">
    <cdr:from>
      <cdr:x>0.375</cdr:x>
      <cdr:y>0.73838</cdr:y>
    </cdr:from>
    <cdr:to>
      <cdr:x>0.48322</cdr:x>
      <cdr:y>0.86995</cdr:y>
    </cdr:to>
    <cdr:sp macro="" textlink="">
      <cdr:nvSpPr>
        <cdr:cNvPr id="3" name="Rectangle 2"/>
        <cdr:cNvSpPr>
          <a:spLocks xmlns:a="http://schemas.openxmlformats.org/drawingml/2006/main" noChangeAspect="1"/>
        </cdr:cNvSpPr>
      </cdr:nvSpPr>
      <cdr:spPr>
        <a:xfrm xmlns:a="http://schemas.openxmlformats.org/drawingml/2006/main">
          <a:off x="2057400" y="2590800"/>
          <a:ext cx="593732" cy="46166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91440" tIns="45720" rIns="91440" bIns="45720">
          <a:spAutoFit/>
          <a:scene3d>
            <a:camera prst="orthographicFront"/>
            <a:lightRig rig="glow" dir="tl">
              <a:rot lat="0" lon="0" rev="5400000"/>
            </a:lightRig>
          </a:scene3d>
          <a:sp3d contourW="12700">
            <a:bevelT w="25400" h="25400"/>
            <a:contourClr>
              <a:schemeClr val="accent6">
                <a:shade val="73000"/>
              </a:schemeClr>
            </a:contourClr>
          </a:sp3d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>
                  <a:lumMod val="9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2</a:t>
          </a:r>
          <a:r>
            <a: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>
                  <a:lumMod val="9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%</a:t>
          </a:r>
          <a:endParaRPr lang="en-US" sz="2400" b="1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1">
                <a:lumMod val="9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0.56944</cdr:x>
      <cdr:y>0.76009</cdr:y>
    </cdr:from>
    <cdr:to>
      <cdr:x>0.67766</cdr:x>
      <cdr:y>0.89167</cdr:y>
    </cdr:to>
    <cdr:sp macro="" textlink="">
      <cdr:nvSpPr>
        <cdr:cNvPr id="2" name="Rectangle 1"/>
        <cdr:cNvSpPr>
          <a:spLocks xmlns:a="http://schemas.openxmlformats.org/drawingml/2006/main" noChangeAspect="1"/>
        </cdr:cNvSpPr>
      </cdr:nvSpPr>
      <cdr:spPr>
        <a:xfrm xmlns:a="http://schemas.openxmlformats.org/drawingml/2006/main">
          <a:off x="3124200" y="2667000"/>
          <a:ext cx="593732" cy="46166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91440" tIns="45720" rIns="91440" bIns="45720">
          <a:spAutoFit/>
          <a:scene3d>
            <a:camera prst="orthographicFront"/>
            <a:lightRig rig="glow" dir="tl">
              <a:rot lat="0" lon="0" rev="5400000"/>
            </a:lightRig>
          </a:scene3d>
          <a:sp3d contourW="12700">
            <a:bevelT w="25400" h="25400"/>
            <a:contourClr>
              <a:schemeClr val="accent6">
                <a:shade val="73000"/>
              </a:schemeClr>
            </a:contourClr>
          </a:sp3d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>
                  <a:lumMod val="9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1</a:t>
          </a:r>
          <a:r>
            <a: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>
                  <a:lumMod val="9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%</a:t>
          </a:r>
          <a:endParaRPr lang="en-US" sz="2400" b="1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1">
                <a:lumMod val="9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cdr:txBody>
    </cdr:sp>
  </cdr:relSizeAnchor>
  <cdr:relSizeAnchor xmlns:cdr="http://schemas.openxmlformats.org/drawingml/2006/chartDrawing">
    <cdr:from>
      <cdr:x>0.36111</cdr:x>
      <cdr:y>0.58636</cdr:y>
    </cdr:from>
    <cdr:to>
      <cdr:x>0.50042</cdr:x>
      <cdr:y>0.71793</cdr:y>
    </cdr:to>
    <cdr:sp macro="" textlink="">
      <cdr:nvSpPr>
        <cdr:cNvPr id="3" name="Rectangle 2"/>
        <cdr:cNvSpPr>
          <a:spLocks xmlns:a="http://schemas.openxmlformats.org/drawingml/2006/main" noChangeAspect="1"/>
        </cdr:cNvSpPr>
      </cdr:nvSpPr>
      <cdr:spPr>
        <a:xfrm xmlns:a="http://schemas.openxmlformats.org/drawingml/2006/main">
          <a:off x="1981200" y="2057400"/>
          <a:ext cx="764302" cy="46166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91440" tIns="45720" rIns="91440" bIns="45720">
          <a:spAutoFit/>
          <a:scene3d>
            <a:camera prst="orthographicFront"/>
            <a:lightRig rig="glow" dir="tl">
              <a:rot lat="0" lon="0" rev="5400000"/>
            </a:lightRig>
          </a:scene3d>
          <a:sp3d contourW="12700">
            <a:bevelT w="25400" h="25400"/>
            <a:contourClr>
              <a:schemeClr val="accent6">
                <a:shade val="73000"/>
              </a:schemeClr>
            </a:contourClr>
          </a:sp3d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>
                  <a:lumMod val="9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27%</a:t>
          </a:r>
          <a:endParaRPr lang="en-US" sz="2400" b="1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1">
                <a:lumMod val="9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0.56944</cdr:x>
      <cdr:y>0.73838</cdr:y>
    </cdr:from>
    <cdr:to>
      <cdr:x>0.67766</cdr:x>
      <cdr:y>0.86995</cdr:y>
    </cdr:to>
    <cdr:sp macro="" textlink="">
      <cdr:nvSpPr>
        <cdr:cNvPr id="2" name="Rectangle 1"/>
        <cdr:cNvSpPr>
          <a:spLocks xmlns:a="http://schemas.openxmlformats.org/drawingml/2006/main" noChangeAspect="1"/>
        </cdr:cNvSpPr>
      </cdr:nvSpPr>
      <cdr:spPr>
        <a:xfrm xmlns:a="http://schemas.openxmlformats.org/drawingml/2006/main">
          <a:off x="3124200" y="2590800"/>
          <a:ext cx="593732" cy="46166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91440" tIns="45720" rIns="91440" bIns="45720">
          <a:spAutoFit/>
          <a:scene3d>
            <a:camera prst="orthographicFront"/>
            <a:lightRig rig="glow" dir="tl">
              <a:rot lat="0" lon="0" rev="5400000"/>
            </a:lightRig>
          </a:scene3d>
          <a:sp3d contourW="12700">
            <a:bevelT w="25400" h="25400"/>
            <a:contourClr>
              <a:schemeClr val="accent6">
                <a:shade val="73000"/>
              </a:schemeClr>
            </a:contourClr>
          </a:sp3d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>
                  <a:lumMod val="9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3</a:t>
          </a:r>
          <a:r>
            <a: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>
                  <a:lumMod val="9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%</a:t>
          </a:r>
          <a:endParaRPr lang="en-US" sz="2400" b="1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1">
                <a:lumMod val="9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cdr:txBody>
    </cdr:sp>
  </cdr:relSizeAnchor>
  <cdr:relSizeAnchor xmlns:cdr="http://schemas.openxmlformats.org/drawingml/2006/chartDrawing">
    <cdr:from>
      <cdr:x>0.34722</cdr:x>
      <cdr:y>0.69494</cdr:y>
    </cdr:from>
    <cdr:to>
      <cdr:x>0.48653</cdr:x>
      <cdr:y>0.82652</cdr:y>
    </cdr:to>
    <cdr:sp macro="" textlink="">
      <cdr:nvSpPr>
        <cdr:cNvPr id="3" name="Rectangle 2"/>
        <cdr:cNvSpPr>
          <a:spLocks xmlns:a="http://schemas.openxmlformats.org/drawingml/2006/main" noChangeAspect="1"/>
        </cdr:cNvSpPr>
      </cdr:nvSpPr>
      <cdr:spPr>
        <a:xfrm xmlns:a="http://schemas.openxmlformats.org/drawingml/2006/main">
          <a:off x="1905000" y="2438400"/>
          <a:ext cx="764302" cy="46166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91440" tIns="45720" rIns="91440" bIns="45720">
          <a:spAutoFit/>
          <a:scene3d>
            <a:camera prst="orthographicFront"/>
            <a:lightRig rig="glow" dir="tl">
              <a:rot lat="0" lon="0" rev="5400000"/>
            </a:lightRig>
          </a:scene3d>
          <a:sp3d contourW="12700">
            <a:bevelT w="25400" h="25400"/>
            <a:contourClr>
              <a:schemeClr val="accent6">
                <a:shade val="73000"/>
              </a:schemeClr>
            </a:contourClr>
          </a:sp3d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>
                  <a:lumMod val="9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10%</a:t>
          </a:r>
          <a:endParaRPr lang="en-US" sz="2400" b="1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1">
                <a:lumMod val="9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705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E288B8DF-24AD-4F40-BBFC-89725AEAF415}" type="datetimeFigureOut">
              <a:rPr lang="en-US" smtClean="0"/>
              <a:pPr/>
              <a:t>4/6/2014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705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3F2352DE-026B-4B56-8316-D39959E3BD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0379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1CD9D4B4-0EC2-42AE-ABEC-26842DCC58CF}" type="datetimeFigureOut">
              <a:rPr lang="en-US" smtClean="0"/>
              <a:pPr/>
              <a:t>4/6/2014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7513" y="701675"/>
            <a:ext cx="6242050" cy="3511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36" tIns="46968" rIns="93936" bIns="4696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</p:spPr>
        <p:txBody>
          <a:bodyPr vert="horz" lIns="93936" tIns="46968" rIns="93936" bIns="46968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391105E4-9E70-4B8C-B294-1B0219D999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337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png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2" Type="http://schemas.openxmlformats.org/officeDocument/2006/relationships/video" Target="../media/media1.wmv"/><Relationship Id="rId16" Type="http://schemas.openxmlformats.org/officeDocument/2006/relationships/image" Target="../media/image13.png"/><Relationship Id="rId1" Type="http://schemas.microsoft.com/office/2007/relationships/media" Target="../media/media1.wmv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openxmlformats.org/officeDocument/2006/relationships/image" Target="../media/image1.png"/><Relationship Id="rId15" Type="http://schemas.openxmlformats.org/officeDocument/2006/relationships/image" Target="../media/image12.png"/><Relationship Id="rId10" Type="http://schemas.openxmlformats.org/officeDocument/2006/relationships/image" Target="../media/image6.png"/><Relationship Id="rId4" Type="http://schemas.openxmlformats.org/officeDocument/2006/relationships/image" Target="../media/image11.png"/><Relationship Id="rId9" Type="http://schemas.openxmlformats.org/officeDocument/2006/relationships/image" Target="../media/image5.png"/><Relationship Id="rId14" Type="http://schemas.openxmlformats.org/officeDocument/2006/relationships/image" Target="../media/image10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2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3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8.png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3.png"/><Relationship Id="rId12" Type="http://schemas.openxmlformats.org/officeDocument/2006/relationships/image" Target="../media/image15.png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openxmlformats.org/officeDocument/2006/relationships/image" Target="../media/image1.png"/><Relationship Id="rId15" Type="http://schemas.openxmlformats.org/officeDocument/2006/relationships/image" Target="../media/image17.png"/><Relationship Id="rId10" Type="http://schemas.openxmlformats.org/officeDocument/2006/relationships/image" Target="../media/image6.png"/><Relationship Id="rId4" Type="http://schemas.openxmlformats.org/officeDocument/2006/relationships/image" Target="../media/image11.png"/><Relationship Id="rId9" Type="http://schemas.openxmlformats.org/officeDocument/2006/relationships/image" Target="../media/image5.png"/><Relationship Id="rId14" Type="http://schemas.openxmlformats.org/officeDocument/2006/relationships/image" Target="../media/image16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7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6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0" Type="http://schemas.openxmlformats.org/officeDocument/2006/relationships/image" Target="../media/image15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15.pn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9.pn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15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Animated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e_graph2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lum bright="8000" contrast="8000"/>
          </a:blip>
          <a:stretch>
            <a:fillRect/>
          </a:stretch>
        </p:blipFill>
        <p:spPr>
          <a:xfrm>
            <a:off x="2146723" y="971550"/>
            <a:ext cx="4939877" cy="3771900"/>
          </a:xfrm>
          <a:prstGeom prst="rect">
            <a:avLst/>
          </a:prstGeom>
        </p:spPr>
      </p:pic>
      <p:pic>
        <p:nvPicPr>
          <p:cNvPr id="26" name="top_blk_line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5039"/>
            <a:ext cx="9144000" cy="92869"/>
          </a:xfrm>
          <a:prstGeom prst="rect">
            <a:avLst/>
          </a:prstGeom>
        </p:spPr>
      </p:pic>
      <p:sp>
        <p:nvSpPr>
          <p:cNvPr id="3" name="subtitle"/>
          <p:cNvSpPr>
            <a:spLocks noGrp="1"/>
          </p:cNvSpPr>
          <p:nvPr>
            <p:ph type="subTitle" idx="1"/>
          </p:nvPr>
        </p:nvSpPr>
        <p:spPr>
          <a:xfrm>
            <a:off x="0" y="1685925"/>
            <a:ext cx="9144000" cy="600075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0" y="1069182"/>
            <a:ext cx="9144000" cy="645319"/>
          </a:xfrm>
        </p:spPr>
        <p:txBody>
          <a:bodyPr anchor="b" anchorCtr="0"/>
          <a:lstStyle>
            <a:lvl1pPr algn="ctr"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25" name="bottom_blk_line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22023"/>
            <a:ext cx="9144000" cy="92869"/>
          </a:xfrm>
          <a:prstGeom prst="rect">
            <a:avLst/>
          </a:prstGeom>
        </p:spPr>
      </p:pic>
      <p:pic>
        <p:nvPicPr>
          <p:cNvPr id="29" name="grey_boxes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24" name="side_blue_gradient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23" name="bottom_grey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22" name="bottom_blue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21" name="side_grey_gradient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20" name="top_grey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9" name="bottom_dotted_line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39903"/>
            <a:ext cx="9144000" cy="121444"/>
          </a:xfrm>
          <a:prstGeom prst="rect">
            <a:avLst/>
          </a:prstGeom>
        </p:spPr>
      </p:pic>
      <p:pic>
        <p:nvPicPr>
          <p:cNvPr id="18" name="top_blue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7" name="top_dotted_line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3590"/>
            <a:ext cx="9144000" cy="121444"/>
          </a:xfrm>
          <a:prstGeom prst="rect">
            <a:avLst/>
          </a:prstGeom>
        </p:spPr>
      </p:pic>
      <p:pic>
        <p:nvPicPr>
          <p:cNvPr id="28" name="small_boxes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4317"/>
            <a:ext cx="9144000" cy="5143500"/>
          </a:xfrm>
          <a:prstGeom prst="rect">
            <a:avLst/>
          </a:prstGeom>
        </p:spPr>
      </p:pic>
      <p:pic>
        <p:nvPicPr>
          <p:cNvPr id="6" name="bigtextbox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4317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3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2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2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2" presetClass="entr" presetSubtype="0" fill="hold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2" presetClass="entr" presetSubtype="0" fill="hold" grpId="0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2" presetClass="entr" presetSubtype="0" fill="hold" grpId="0" nodeType="withEffect">
                                  <p:stCondLst>
                                    <p:cond delay="44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60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5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52" presetClass="entr" presetSubtype="0" fill="hold" nodeType="withEffect">
                  <p:stCondLst>
                    <p:cond delay="4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Scale>
                      <p:cBhvr>
                        <p:cTn dur="1000" decel="50000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</p:cBhvr>
                      <p:from x="250000" y="250000"/>
                      <p:to x="100000" y="100000"/>
                    </p:animScale>
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<p:cBhvr>
                        <p:cTn dur="1000" decel="50000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</p:animMotion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2009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6477000" y="1028700"/>
            <a:ext cx="2362200" cy="114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371600" y="1314450"/>
            <a:ext cx="5715000" cy="11430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  <a:br>
              <a:rPr lang="en-US" dirty="0" smtClean="0"/>
            </a:br>
            <a:r>
              <a:rPr lang="en-US" dirty="0" smtClean="0"/>
              <a:t>Level 2</a:t>
            </a:r>
            <a:br>
              <a:rPr lang="en-US" dirty="0" smtClean="0"/>
            </a:br>
            <a:r>
              <a:rPr lang="en-US" dirty="0" smtClean="0"/>
              <a:t>Level 3</a:t>
            </a:r>
            <a:br>
              <a:rPr lang="en-US" dirty="0" smtClean="0"/>
            </a:br>
            <a:r>
              <a:rPr lang="en-US" dirty="0" smtClean="0"/>
              <a:t>Level 4</a:t>
            </a:r>
            <a:br>
              <a:rPr lang="en-US" dirty="0" smtClean="0"/>
            </a:br>
            <a:r>
              <a:rPr lang="en-US" dirty="0" smtClean="0"/>
              <a:t>Level 5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228600" y="2686050"/>
            <a:ext cx="2362200" cy="114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15" hasCustomPrompt="1"/>
          </p:nvPr>
        </p:nvSpPr>
        <p:spPr>
          <a:xfrm>
            <a:off x="2362200" y="2800350"/>
            <a:ext cx="5715000" cy="11430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  <a:br>
              <a:rPr lang="en-US" dirty="0" smtClean="0"/>
            </a:br>
            <a:r>
              <a:rPr lang="en-US" dirty="0" smtClean="0"/>
              <a:t>Level 2</a:t>
            </a:r>
            <a:br>
              <a:rPr lang="en-US" dirty="0" smtClean="0"/>
            </a:br>
            <a:r>
              <a:rPr lang="en-US" dirty="0" smtClean="0"/>
              <a:t>Level 3</a:t>
            </a:r>
            <a:br>
              <a:rPr lang="en-US" dirty="0" smtClean="0"/>
            </a:br>
            <a:r>
              <a:rPr lang="en-US" dirty="0" smtClean="0"/>
              <a:t>Level 4</a:t>
            </a:r>
            <a:br>
              <a:rPr lang="en-US" dirty="0" smtClean="0"/>
            </a:br>
            <a:r>
              <a:rPr lang="en-US" dirty="0" smtClean="0"/>
              <a:t>Level 5</a:t>
            </a:r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33400" y="730800"/>
            <a:ext cx="8251200" cy="342900"/>
          </a:xfrm>
        </p:spPr>
        <p:txBody>
          <a:bodyPr>
            <a:normAutofit/>
          </a:bodyPr>
          <a:lstStyle>
            <a:lvl1pPr algn="ctr">
              <a:buFontTx/>
              <a:buNone/>
              <a:defRPr sz="24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2009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686051"/>
            <a:ext cx="2743200" cy="1908572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3238500" y="2686051"/>
            <a:ext cx="2743200" cy="1908572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4"/>
          </p:nvPr>
        </p:nvSpPr>
        <p:spPr>
          <a:xfrm>
            <a:off x="6019800" y="2686051"/>
            <a:ext cx="2743200" cy="1908572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15"/>
          </p:nvPr>
        </p:nvSpPr>
        <p:spPr>
          <a:xfrm>
            <a:off x="457200" y="1143001"/>
            <a:ext cx="2743200" cy="127992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16"/>
          </p:nvPr>
        </p:nvSpPr>
        <p:spPr>
          <a:xfrm>
            <a:off x="3238500" y="1143001"/>
            <a:ext cx="2743200" cy="127992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half" idx="17"/>
          </p:nvPr>
        </p:nvSpPr>
        <p:spPr>
          <a:xfrm>
            <a:off x="6019800" y="1143001"/>
            <a:ext cx="2743200" cy="127992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33400" y="730800"/>
            <a:ext cx="8251200" cy="342900"/>
          </a:xfrm>
        </p:spPr>
        <p:txBody>
          <a:bodyPr>
            <a:normAutofit/>
          </a:bodyPr>
          <a:lstStyle>
            <a:lvl1pPr algn="ctr">
              <a:buFontTx/>
              <a:buNone/>
              <a:defRPr sz="24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14451"/>
            <a:ext cx="4040188" cy="228601"/>
          </a:xfrm>
          <a:solidFill>
            <a:schemeClr val="accent5">
              <a:lumMod val="20000"/>
              <a:lumOff val="80000"/>
              <a:alpha val="39000"/>
            </a:schemeClr>
          </a:solidFill>
        </p:spPr>
        <p:txBody>
          <a:bodyPr tIns="27432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accent1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543051"/>
            <a:ext cx="4040188" cy="3051572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buClr>
                <a:schemeClr val="accent1">
                  <a:lumMod val="20000"/>
                  <a:lumOff val="80000"/>
                </a:schemeClr>
              </a:buClr>
              <a:defRPr sz="1800"/>
            </a:lvl1pPr>
            <a:lvl2pPr>
              <a:lnSpc>
                <a:spcPct val="100000"/>
              </a:lnSpc>
              <a:buClr>
                <a:schemeClr val="accent1">
                  <a:lumMod val="20000"/>
                  <a:lumOff val="80000"/>
                </a:schemeClr>
              </a:buClr>
              <a:defRPr sz="2000"/>
            </a:lvl2pPr>
            <a:lvl3pPr>
              <a:lnSpc>
                <a:spcPct val="100000"/>
              </a:lnSpc>
              <a:buClr>
                <a:schemeClr val="accent1">
                  <a:lumMod val="20000"/>
                  <a:lumOff val="80000"/>
                </a:schemeClr>
              </a:buClr>
              <a:defRPr sz="1800"/>
            </a:lvl3pPr>
            <a:lvl4pPr>
              <a:lnSpc>
                <a:spcPct val="100000"/>
              </a:lnSpc>
              <a:buClr>
                <a:schemeClr val="accent1">
                  <a:lumMod val="20000"/>
                  <a:lumOff val="80000"/>
                </a:schemeClr>
              </a:buClr>
              <a:defRPr sz="1600"/>
            </a:lvl4pPr>
            <a:lvl5pPr>
              <a:lnSpc>
                <a:spcPct val="100000"/>
              </a:lnSpc>
              <a:buClr>
                <a:schemeClr val="accent1">
                  <a:lumMod val="20000"/>
                  <a:lumOff val="80000"/>
                </a:schemeClr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  <a:br>
              <a:rPr lang="en-US" dirty="0" smtClean="0"/>
            </a:br>
            <a:r>
              <a:rPr lang="en-US" dirty="0" smtClean="0"/>
              <a:t>Second level</a:t>
            </a:r>
            <a:br>
              <a:rPr lang="en-US" dirty="0" smtClean="0"/>
            </a:br>
            <a:r>
              <a:rPr lang="en-US" dirty="0" smtClean="0"/>
              <a:t>Third level</a:t>
            </a:r>
            <a:br>
              <a:rPr lang="en-US" dirty="0" smtClean="0"/>
            </a:br>
            <a:r>
              <a:rPr lang="en-US" dirty="0" smtClean="0"/>
              <a:t>Fourth level</a:t>
            </a:r>
            <a:br>
              <a:rPr lang="en-US" dirty="0" smtClean="0"/>
            </a:br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543051"/>
            <a:ext cx="4041775" cy="3051572"/>
          </a:xfrm>
        </p:spPr>
        <p:txBody>
          <a:bodyPr>
            <a:normAutofit/>
          </a:bodyPr>
          <a:lstStyle>
            <a:lvl1pPr>
              <a:buClr>
                <a:schemeClr val="accent1">
                  <a:lumMod val="20000"/>
                  <a:lumOff val="80000"/>
                </a:schemeClr>
              </a:buClr>
              <a:defRPr sz="1800"/>
            </a:lvl1pPr>
            <a:lvl2pPr>
              <a:buClr>
                <a:schemeClr val="accent1">
                  <a:lumMod val="20000"/>
                  <a:lumOff val="80000"/>
                </a:schemeClr>
              </a:buClr>
              <a:defRPr sz="2000"/>
            </a:lvl2pPr>
            <a:lvl3pPr>
              <a:buClr>
                <a:schemeClr val="accent1">
                  <a:lumMod val="20000"/>
                  <a:lumOff val="80000"/>
                </a:schemeClr>
              </a:buClr>
              <a:defRPr sz="1800"/>
            </a:lvl3pPr>
            <a:lvl4pPr>
              <a:buClr>
                <a:schemeClr val="accent1">
                  <a:lumMod val="20000"/>
                  <a:lumOff val="80000"/>
                </a:schemeClr>
              </a:buClr>
              <a:defRPr sz="1600"/>
            </a:lvl4pPr>
            <a:lvl5pPr>
              <a:buClr>
                <a:schemeClr val="accent1">
                  <a:lumMod val="20000"/>
                  <a:lumOff val="80000"/>
                </a:schemeClr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  <a:br>
              <a:rPr lang="en-US" dirty="0" smtClean="0"/>
            </a:br>
            <a:r>
              <a:rPr lang="en-US" dirty="0" smtClean="0"/>
              <a:t>Second level</a:t>
            </a:r>
            <a:br>
              <a:rPr lang="en-US" dirty="0" smtClean="0"/>
            </a:br>
            <a:r>
              <a:rPr lang="en-US" dirty="0" smtClean="0"/>
              <a:t>Third level</a:t>
            </a:r>
            <a:br>
              <a:rPr lang="en-US" dirty="0" smtClean="0"/>
            </a:br>
            <a:r>
              <a:rPr lang="en-US" dirty="0" smtClean="0"/>
              <a:t>Fourth level</a:t>
            </a:r>
            <a:br>
              <a:rPr lang="en-US" dirty="0" smtClean="0"/>
            </a:br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2"/>
          </p:nvPr>
        </p:nvSpPr>
        <p:spPr>
          <a:xfrm>
            <a:off x="4648200" y="1314452"/>
            <a:ext cx="4040188" cy="228601"/>
          </a:xfrm>
          <a:solidFill>
            <a:schemeClr val="accent5">
              <a:lumMod val="20000"/>
              <a:lumOff val="80000"/>
              <a:alpha val="39000"/>
            </a:schemeClr>
          </a:solidFill>
        </p:spPr>
        <p:txBody>
          <a:bodyPr tIns="27432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accent1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Copyright 2009</a:t>
            </a:r>
            <a:endParaRPr lang="en-US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Copyright 2009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33400" y="730800"/>
            <a:ext cx="8251200" cy="3429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2009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085850"/>
            <a:ext cx="5111750" cy="350877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1" y="1348978"/>
            <a:ext cx="2855913" cy="3280172"/>
          </a:xfrm>
        </p:spPr>
        <p:txBody>
          <a:bodyPr/>
          <a:lstStyle>
            <a:lvl1pPr marL="0" indent="0">
              <a:lnSpc>
                <a:spcPts val="1600"/>
              </a:lnSpc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Copyright 2009</a:t>
            </a:r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contact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85850"/>
            <a:ext cx="5111750" cy="3508772"/>
          </a:xfrm>
        </p:spPr>
        <p:txBody>
          <a:bodyPr/>
          <a:lstStyle>
            <a:lvl1pPr>
              <a:defRPr sz="3200">
                <a:solidFill>
                  <a:schemeClr val="tx2"/>
                </a:solidFill>
              </a:defRPr>
            </a:lvl1pPr>
            <a:lvl2pPr>
              <a:defRPr sz="2800">
                <a:solidFill>
                  <a:schemeClr val="tx2"/>
                </a:solidFill>
              </a:defRPr>
            </a:lvl2pPr>
            <a:lvl3pPr>
              <a:defRPr sz="2400">
                <a:solidFill>
                  <a:schemeClr val="tx2"/>
                </a:solidFill>
              </a:defRPr>
            </a:lvl3pPr>
            <a:lvl4pPr>
              <a:defRPr sz="2000">
                <a:solidFill>
                  <a:schemeClr val="tx2"/>
                </a:solidFill>
              </a:defRPr>
            </a:lvl4pPr>
            <a:lvl5pPr>
              <a:defRPr sz="20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1" y="1143001"/>
            <a:ext cx="2855913" cy="3280172"/>
          </a:xfrm>
        </p:spPr>
        <p:txBody>
          <a:bodyPr/>
          <a:lstStyle>
            <a:lvl1pPr marL="0" indent="0">
              <a:lnSpc>
                <a:spcPts val="1600"/>
              </a:lnSpc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Copyright 2009</a:t>
            </a:r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33400" y="730800"/>
            <a:ext cx="8251200" cy="342900"/>
          </a:xfrm>
        </p:spPr>
        <p:txBody>
          <a:bodyPr>
            <a:normAutofit/>
          </a:bodyPr>
          <a:lstStyle>
            <a:lvl1pPr>
              <a:buFontTx/>
              <a:buNone/>
              <a:defRPr sz="2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86201"/>
            <a:ext cx="3962400" cy="253604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285750"/>
            <a:ext cx="9144000" cy="35433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4114801"/>
            <a:ext cx="3962400" cy="603647"/>
          </a:xfrm>
        </p:spPr>
        <p:txBody>
          <a:bodyPr>
            <a:normAutofit/>
          </a:bodyPr>
          <a:lstStyle>
            <a:lvl1pPr marL="0" indent="0">
              <a:lnSpc>
                <a:spcPts val="1400"/>
              </a:lnSpc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2009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_Static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tatic_pie_image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926" y="1552729"/>
            <a:ext cx="5019674" cy="3305021"/>
          </a:xfrm>
          <a:prstGeom prst="rect">
            <a:avLst/>
          </a:prstGeom>
        </p:spPr>
      </p:pic>
      <p:pic>
        <p:nvPicPr>
          <p:cNvPr id="26" name="top_blk_line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5039"/>
            <a:ext cx="9144000" cy="92869"/>
          </a:xfrm>
          <a:prstGeom prst="rect">
            <a:avLst/>
          </a:prstGeom>
        </p:spPr>
      </p:pic>
      <p:pic>
        <p:nvPicPr>
          <p:cNvPr id="25" name="bottom_blk_line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22023"/>
            <a:ext cx="9144000" cy="92869"/>
          </a:xfrm>
          <a:prstGeom prst="rect">
            <a:avLst/>
          </a:prstGeom>
        </p:spPr>
      </p:pic>
      <p:pic>
        <p:nvPicPr>
          <p:cNvPr id="29" name="grey_boxes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24" name="side_blue_gradient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23" name="bottom_grey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22" name="bottom_blue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21" name="side_grey_gradient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20" name="top_grey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9" name="bottom_dotted_line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39903"/>
            <a:ext cx="9144000" cy="121444"/>
          </a:xfrm>
          <a:prstGeom prst="rect">
            <a:avLst/>
          </a:prstGeom>
        </p:spPr>
      </p:pic>
      <p:pic>
        <p:nvPicPr>
          <p:cNvPr id="18" name="top_blue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7" name="top_dotted_line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3590"/>
            <a:ext cx="9144000" cy="121444"/>
          </a:xfrm>
          <a:prstGeom prst="rect">
            <a:avLst/>
          </a:prstGeom>
        </p:spPr>
      </p:pic>
      <p:pic>
        <p:nvPicPr>
          <p:cNvPr id="27" name="small_boxes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4317"/>
            <a:ext cx="9144000" cy="5143500"/>
          </a:xfrm>
          <a:prstGeom prst="rect">
            <a:avLst/>
          </a:prstGeom>
        </p:spPr>
      </p:pic>
      <p:pic>
        <p:nvPicPr>
          <p:cNvPr id="31" name="bigtextbox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4317"/>
            <a:ext cx="9144000" cy="5143500"/>
          </a:xfrm>
          <a:prstGeom prst="rect">
            <a:avLst/>
          </a:prstGeom>
        </p:spPr>
      </p:pic>
      <p:sp>
        <p:nvSpPr>
          <p:cNvPr id="32" name="subtitle"/>
          <p:cNvSpPr>
            <a:spLocks noGrp="1"/>
          </p:cNvSpPr>
          <p:nvPr>
            <p:ph type="subTitle" idx="1"/>
          </p:nvPr>
        </p:nvSpPr>
        <p:spPr>
          <a:xfrm>
            <a:off x="0" y="1685925"/>
            <a:ext cx="9144000" cy="600075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33" name="Title"/>
          <p:cNvSpPr>
            <a:spLocks noGrp="1"/>
          </p:cNvSpPr>
          <p:nvPr>
            <p:ph type="ctrTitle"/>
          </p:nvPr>
        </p:nvSpPr>
        <p:spPr>
          <a:xfrm>
            <a:off x="0" y="1069182"/>
            <a:ext cx="9144000" cy="645319"/>
          </a:xfrm>
        </p:spPr>
        <p:txBody>
          <a:bodyPr anchor="b" anchorCtr="0"/>
          <a:lstStyle>
            <a:lvl1pPr algn="ctr"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41780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Animated_Content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e_graph2.mp4">
            <a:hlinkClick r:id="" action="ppaction://media"/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lum bright="8000" contrast="8000"/>
          </a:blip>
          <a:stretch>
            <a:fillRect/>
          </a:stretch>
        </p:blipFill>
        <p:spPr>
          <a:xfrm>
            <a:off x="28577" y="2857500"/>
            <a:ext cx="2867024" cy="2002536"/>
          </a:xfrm>
          <a:prstGeom prst="rect">
            <a:avLst/>
          </a:prstGeom>
        </p:spPr>
      </p:pic>
      <p:pic>
        <p:nvPicPr>
          <p:cNvPr id="25" name="bottom_blk_line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22023"/>
            <a:ext cx="9144000" cy="92869"/>
          </a:xfrm>
          <a:prstGeom prst="rect">
            <a:avLst/>
          </a:prstGeom>
        </p:spPr>
      </p:pic>
      <p:pic>
        <p:nvPicPr>
          <p:cNvPr id="29" name="grey_boxes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6458"/>
            <a:ext cx="9144000" cy="5143500"/>
          </a:xfrm>
          <a:prstGeom prst="rect">
            <a:avLst/>
          </a:prstGeom>
        </p:spPr>
      </p:pic>
      <p:pic>
        <p:nvPicPr>
          <p:cNvPr id="24" name="side_blue_gradient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23" name="bottom_grey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22" name="bottom_blue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21" name="side_grey_gradient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6458"/>
            <a:ext cx="9144000" cy="5143500"/>
          </a:xfrm>
          <a:prstGeom prst="rect">
            <a:avLst/>
          </a:prstGeom>
        </p:spPr>
      </p:pic>
      <p:pic>
        <p:nvPicPr>
          <p:cNvPr id="20" name="top_grey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6458"/>
            <a:ext cx="9144000" cy="5143500"/>
          </a:xfrm>
          <a:prstGeom prst="rect">
            <a:avLst/>
          </a:prstGeom>
        </p:spPr>
      </p:pic>
      <p:pic>
        <p:nvPicPr>
          <p:cNvPr id="5" name="top_dotted_line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88"/>
            <a:ext cx="9144000" cy="121444"/>
          </a:xfrm>
          <a:prstGeom prst="rect">
            <a:avLst/>
          </a:prstGeom>
        </p:spPr>
      </p:pic>
      <p:pic>
        <p:nvPicPr>
          <p:cNvPr id="19" name="bottom_dotted_line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39903"/>
            <a:ext cx="9144000" cy="121444"/>
          </a:xfrm>
          <a:prstGeom prst="rect">
            <a:avLst/>
          </a:prstGeom>
        </p:spPr>
      </p:pic>
      <p:pic>
        <p:nvPicPr>
          <p:cNvPr id="8" name="blue_boxes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6458"/>
            <a:ext cx="9144000" cy="5143500"/>
          </a:xfrm>
          <a:prstGeom prst="rect">
            <a:avLst/>
          </a:prstGeom>
        </p:spPr>
      </p:pic>
      <p:pic>
        <p:nvPicPr>
          <p:cNvPr id="7" name="content_big_box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6461"/>
            <a:ext cx="9144000" cy="5143500"/>
          </a:xfrm>
          <a:prstGeom prst="rect">
            <a:avLst/>
          </a:prstGeom>
        </p:spPr>
      </p:pic>
      <p:sp>
        <p:nvSpPr>
          <p:cNvPr id="3" name="subtitle"/>
          <p:cNvSpPr>
            <a:spLocks noGrp="1"/>
          </p:cNvSpPr>
          <p:nvPr>
            <p:ph type="subTitle" idx="1" hasCustomPrompt="1"/>
          </p:nvPr>
        </p:nvSpPr>
        <p:spPr>
          <a:xfrm>
            <a:off x="1066800" y="685800"/>
            <a:ext cx="7010400" cy="331470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  <a:br>
              <a:rPr lang="en-US" dirty="0" smtClean="0"/>
            </a:br>
            <a:r>
              <a:rPr lang="en-US" dirty="0" smtClean="0"/>
              <a:t>Second level</a:t>
            </a:r>
            <a:br>
              <a:rPr lang="en-US" dirty="0" smtClean="0"/>
            </a:br>
            <a:r>
              <a:rPr lang="en-US" dirty="0" smtClean="0"/>
              <a:t>Third level</a:t>
            </a:r>
            <a:br>
              <a:rPr lang="en-US" dirty="0" smtClean="0"/>
            </a:br>
            <a:r>
              <a:rPr lang="en-US" dirty="0" smtClean="0"/>
              <a:t>Fourth level</a:t>
            </a:r>
            <a:br>
              <a:rPr lang="en-US" dirty="0" smtClean="0"/>
            </a:br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45319"/>
          </a:xfrm>
        </p:spPr>
        <p:txBody>
          <a:bodyPr anchor="b" anchorCtr="0"/>
          <a:lstStyle>
            <a:lvl1pPr algn="ct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909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0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2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2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2" presetClass="entr" presetSubtype="0" fill="hold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2" presetClass="entr" presetSubtype="0" fill="hold" grpId="0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2" presetClass="entr" presetSubtype="0" fill="hold" grpId="0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58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video>
              <p:cMediaNode vol="80000">
                <p:cTn id="59" repeatCount="indefinite" fill="hold" display="0">
                  <p:stCondLst>
                    <p:cond delay="indefinite"/>
                  </p:stCondLst>
                </p:cTn>
                <p:tgtEl>
                  <p:spTgt spid="18"/>
                </p:tgtEl>
              </p:cMediaNode>
            </p:video>
          </p:childTnLst>
        </p:cTn>
      </p:par>
    </p:tnLst>
    <p:bldLst>
      <p:bldP spid="3" grpId="0" build="p">
        <p:tmplLst>
          <p:tmpl lvl="1">
            <p:tnLst>
              <p:par>
                <p:cTn presetID="52" presetClass="entr" presetSubtype="0" fill="hold" nodeType="withEffect">
                  <p:stCondLst>
                    <p:cond delay="4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Scale>
                      <p:cBhvr>
                        <p:cTn dur="1000" decel="50000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</p:cBhvr>
                      <p:from x="250000" y="250000"/>
                      <p:to x="100000" y="100000"/>
                    </p:animScale>
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<p:cBhvr>
                        <p:cTn dur="1000" decel="50000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</p:animMotion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5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Scale>
                      <p:cBhvr>
                        <p:cTn dur="1000" decel="50000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</p:cBhvr>
                      <p:from x="250000" y="250000"/>
                      <p:to x="100000" y="100000"/>
                    </p:animScale>
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<p:cBhvr>
                        <p:cTn dur="1000" decel="50000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</p:animMotion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5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Scale>
                      <p:cBhvr>
                        <p:cTn dur="1000" decel="50000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</p:cBhvr>
                      <p:from x="250000" y="250000"/>
                      <p:to x="100000" y="100000"/>
                    </p:animScale>
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<p:cBhvr>
                        <p:cTn dur="1000" decel="50000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</p:animMotion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5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Scale>
                      <p:cBhvr>
                        <p:cTn dur="1000" decel="50000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</p:cBhvr>
                      <p:from x="250000" y="250000"/>
                      <p:to x="100000" y="100000"/>
                    </p:animScale>
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<p:cBhvr>
                        <p:cTn dur="1000" decel="50000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</p:animMotion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5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Scale>
                      <p:cBhvr>
                        <p:cTn dur="1000" decel="50000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</p:cBhvr>
                      <p:from x="250000" y="250000"/>
                      <p:to x="100000" y="100000"/>
                    </p:animScale>
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<p:cBhvr>
                        <p:cTn dur="1000" decel="50000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</p:animMotion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tatic_Content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static_pie_image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31" y="2857500"/>
            <a:ext cx="2866769" cy="2011609"/>
          </a:xfrm>
          <a:prstGeom prst="rect">
            <a:avLst/>
          </a:prstGeom>
        </p:spPr>
      </p:pic>
      <p:pic>
        <p:nvPicPr>
          <p:cNvPr id="25" name="bottom_blk_line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22023"/>
            <a:ext cx="9144000" cy="92869"/>
          </a:xfrm>
          <a:prstGeom prst="rect">
            <a:avLst/>
          </a:prstGeom>
        </p:spPr>
      </p:pic>
      <p:pic>
        <p:nvPicPr>
          <p:cNvPr id="29" name="grey_boxes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6458"/>
            <a:ext cx="9144000" cy="5143500"/>
          </a:xfrm>
          <a:prstGeom prst="rect">
            <a:avLst/>
          </a:prstGeom>
        </p:spPr>
      </p:pic>
      <p:pic>
        <p:nvPicPr>
          <p:cNvPr id="24" name="side_blue_gradient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23" name="bottom_grey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22" name="bottom_blue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21" name="side_grey_gradient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6458"/>
            <a:ext cx="9144000" cy="5143500"/>
          </a:xfrm>
          <a:prstGeom prst="rect">
            <a:avLst/>
          </a:prstGeom>
        </p:spPr>
      </p:pic>
      <p:pic>
        <p:nvPicPr>
          <p:cNvPr id="20" name="top_grey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6458"/>
            <a:ext cx="9144000" cy="5143500"/>
          </a:xfrm>
          <a:prstGeom prst="rect">
            <a:avLst/>
          </a:prstGeom>
        </p:spPr>
      </p:pic>
      <p:pic>
        <p:nvPicPr>
          <p:cNvPr id="5" name="top_dotted_line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88"/>
            <a:ext cx="9144000" cy="121444"/>
          </a:xfrm>
          <a:prstGeom prst="rect">
            <a:avLst/>
          </a:prstGeom>
        </p:spPr>
      </p:pic>
      <p:pic>
        <p:nvPicPr>
          <p:cNvPr id="19" name="bottom_dotted_line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39903"/>
            <a:ext cx="9144000" cy="121444"/>
          </a:xfrm>
          <a:prstGeom prst="rect">
            <a:avLst/>
          </a:prstGeom>
        </p:spPr>
      </p:pic>
      <p:pic>
        <p:nvPicPr>
          <p:cNvPr id="8" name="blue_boxes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6458"/>
            <a:ext cx="9144000" cy="5143500"/>
          </a:xfrm>
          <a:prstGeom prst="rect">
            <a:avLst/>
          </a:prstGeom>
        </p:spPr>
      </p:pic>
      <p:pic>
        <p:nvPicPr>
          <p:cNvPr id="7" name="content_big_box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6461"/>
            <a:ext cx="9144000" cy="5143500"/>
          </a:xfrm>
          <a:prstGeom prst="rect">
            <a:avLst/>
          </a:prstGeom>
        </p:spPr>
      </p:pic>
      <p:sp>
        <p:nvSpPr>
          <p:cNvPr id="3" name="subtitle"/>
          <p:cNvSpPr>
            <a:spLocks noGrp="1"/>
          </p:cNvSpPr>
          <p:nvPr>
            <p:ph type="subTitle" idx="1" hasCustomPrompt="1"/>
          </p:nvPr>
        </p:nvSpPr>
        <p:spPr>
          <a:xfrm>
            <a:off x="1066800" y="685800"/>
            <a:ext cx="7010400" cy="331470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  <a:br>
              <a:rPr lang="en-US" dirty="0" smtClean="0"/>
            </a:br>
            <a:r>
              <a:rPr lang="en-US" dirty="0" smtClean="0"/>
              <a:t>Second level</a:t>
            </a:r>
            <a:br>
              <a:rPr lang="en-US" dirty="0" smtClean="0"/>
            </a:br>
            <a:r>
              <a:rPr lang="en-US" dirty="0" smtClean="0"/>
              <a:t>Third level</a:t>
            </a:r>
            <a:br>
              <a:rPr lang="en-US" dirty="0" smtClean="0"/>
            </a:br>
            <a:r>
              <a:rPr lang="en-US" dirty="0" smtClean="0"/>
              <a:t>Fourth level</a:t>
            </a:r>
            <a:br>
              <a:rPr lang="en-US" dirty="0" smtClean="0"/>
            </a:br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45319"/>
          </a:xfrm>
        </p:spPr>
        <p:txBody>
          <a:bodyPr anchor="b" anchorCtr="0"/>
          <a:lstStyle>
            <a:lvl1pPr algn="ct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0107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e Stat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57251"/>
            <a:ext cx="8534400" cy="3737373"/>
          </a:xfrm>
        </p:spPr>
        <p:txBody>
          <a:bodyPr/>
          <a:lstStyle>
            <a:lvl1pPr marL="173038" indent="-173038">
              <a:lnSpc>
                <a:spcPts val="2600"/>
              </a:lnSpc>
              <a:buFont typeface="Arial" pitchFamily="34" charset="0"/>
              <a:buChar char="•"/>
              <a:defRPr sz="2400" b="0"/>
            </a:lvl1pPr>
            <a:lvl2pPr marL="684213" indent="-227013">
              <a:lnSpc>
                <a:spcPts val="2600"/>
              </a:lnSpc>
              <a:defRPr sz="2000"/>
            </a:lvl2pPr>
            <a:lvl3pPr marL="1087438" indent="-173038">
              <a:lnSpc>
                <a:spcPts val="2600"/>
              </a:lnSpc>
              <a:defRPr sz="1800"/>
            </a:lvl3pPr>
            <a:lvl4pPr marL="1541463" indent="-169863">
              <a:lnSpc>
                <a:spcPts val="2600"/>
              </a:lnSpc>
              <a:defRPr sz="1600"/>
            </a:lvl4pPr>
            <a:lvl5pPr marL="2001838" indent="-173038">
              <a:lnSpc>
                <a:spcPts val="2600"/>
              </a:lnSpc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  <a:br>
              <a:rPr lang="en-US" dirty="0" smtClean="0"/>
            </a:br>
            <a:r>
              <a:rPr lang="en-US" dirty="0" smtClean="0"/>
              <a:t>Second level</a:t>
            </a:r>
            <a:br>
              <a:rPr lang="en-US" dirty="0" smtClean="0"/>
            </a:br>
            <a:r>
              <a:rPr lang="en-US" dirty="0" smtClean="0"/>
              <a:t>Third level</a:t>
            </a:r>
            <a:br>
              <a:rPr lang="en-US" dirty="0" smtClean="0"/>
            </a:br>
            <a:r>
              <a:rPr lang="en-US" dirty="0" smtClean="0"/>
              <a:t>Fourth level</a:t>
            </a:r>
            <a:br>
              <a:rPr lang="en-US" dirty="0" smtClean="0"/>
            </a:br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48400" y="4990378"/>
            <a:ext cx="2895600" cy="273844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tx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r>
              <a:rPr lang="en-US" dirty="0" smtClean="0"/>
              <a:t>Copyright 2009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4978557"/>
            <a:ext cx="2133600" cy="273844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chemeClr val="tx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itle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6" name="piegraphic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628650"/>
            <a:ext cx="8578850" cy="48256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tatic_Content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bottom_blk_line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22023"/>
            <a:ext cx="9144000" cy="92869"/>
          </a:xfrm>
          <a:prstGeom prst="rect">
            <a:avLst/>
          </a:prstGeom>
        </p:spPr>
      </p:pic>
      <p:pic>
        <p:nvPicPr>
          <p:cNvPr id="29" name="grey_boxe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6458"/>
            <a:ext cx="9144000" cy="5143500"/>
          </a:xfrm>
          <a:prstGeom prst="rect">
            <a:avLst/>
          </a:prstGeom>
        </p:spPr>
      </p:pic>
      <p:pic>
        <p:nvPicPr>
          <p:cNvPr id="24" name="side_blue_gradient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23" name="bottom_grey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22" name="bottom_blue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21" name="side_grey_gradient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6458"/>
            <a:ext cx="9144000" cy="5143500"/>
          </a:xfrm>
          <a:prstGeom prst="rect">
            <a:avLst/>
          </a:prstGeom>
        </p:spPr>
      </p:pic>
      <p:pic>
        <p:nvPicPr>
          <p:cNvPr id="20" name="top_grey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6458"/>
            <a:ext cx="9144000" cy="5143500"/>
          </a:xfrm>
          <a:prstGeom prst="rect">
            <a:avLst/>
          </a:prstGeom>
        </p:spPr>
      </p:pic>
      <p:pic>
        <p:nvPicPr>
          <p:cNvPr id="5" name="top_dotted_line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88"/>
            <a:ext cx="9144000" cy="121444"/>
          </a:xfrm>
          <a:prstGeom prst="rect">
            <a:avLst/>
          </a:prstGeom>
        </p:spPr>
      </p:pic>
      <p:pic>
        <p:nvPicPr>
          <p:cNvPr id="19" name="bottom_dotted_line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39903"/>
            <a:ext cx="9144000" cy="121444"/>
          </a:xfrm>
          <a:prstGeom prst="rect">
            <a:avLst/>
          </a:prstGeom>
        </p:spPr>
      </p:pic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0" y="211932"/>
            <a:ext cx="9144000" cy="702469"/>
          </a:xfrm>
        </p:spPr>
        <p:txBody>
          <a:bodyPr anchor="b" anchorCtr="0"/>
          <a:lstStyle>
            <a:lvl1pPr algn="ctr"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52869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bottom_blk_line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22023"/>
            <a:ext cx="9144000" cy="92869"/>
          </a:xfrm>
          <a:prstGeom prst="rect">
            <a:avLst/>
          </a:prstGeom>
        </p:spPr>
      </p:pic>
      <p:pic>
        <p:nvPicPr>
          <p:cNvPr id="29" name="grey_boxe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6458"/>
            <a:ext cx="9144000" cy="5143500"/>
          </a:xfrm>
          <a:prstGeom prst="rect">
            <a:avLst/>
          </a:prstGeom>
        </p:spPr>
      </p:pic>
      <p:pic>
        <p:nvPicPr>
          <p:cNvPr id="24" name="side_blue_gradient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23" name="bottom_grey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22" name="bottom_blue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21" name="side_grey_gradient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6458"/>
            <a:ext cx="9144000" cy="5143500"/>
          </a:xfrm>
          <a:prstGeom prst="rect">
            <a:avLst/>
          </a:prstGeom>
        </p:spPr>
      </p:pic>
      <p:pic>
        <p:nvPicPr>
          <p:cNvPr id="20" name="top_grey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6458"/>
            <a:ext cx="9144000" cy="5143500"/>
          </a:xfrm>
          <a:prstGeom prst="rect">
            <a:avLst/>
          </a:prstGeom>
        </p:spPr>
      </p:pic>
      <p:pic>
        <p:nvPicPr>
          <p:cNvPr id="5" name="top_dotted_line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88"/>
            <a:ext cx="9144000" cy="121444"/>
          </a:xfrm>
          <a:prstGeom prst="rect">
            <a:avLst/>
          </a:prstGeom>
        </p:spPr>
      </p:pic>
      <p:pic>
        <p:nvPicPr>
          <p:cNvPr id="19" name="bottom_dotted_line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39903"/>
            <a:ext cx="9144000" cy="121444"/>
          </a:xfrm>
          <a:prstGeom prst="rect">
            <a:avLst/>
          </a:prstGeom>
        </p:spPr>
      </p:pic>
      <p:pic>
        <p:nvPicPr>
          <p:cNvPr id="3" name="piegraphic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628650"/>
            <a:ext cx="8578850" cy="4825603"/>
          </a:xfrm>
          <a:prstGeom prst="rect">
            <a:avLst/>
          </a:prstGeom>
        </p:spPr>
      </p:pic>
      <p:sp>
        <p:nvSpPr>
          <p:cNvPr id="16" name="Text Placeholder 2"/>
          <p:cNvSpPr>
            <a:spLocks noGrp="1"/>
          </p:cNvSpPr>
          <p:nvPr>
            <p:ph type="body" idx="10"/>
          </p:nvPr>
        </p:nvSpPr>
        <p:spPr>
          <a:xfrm>
            <a:off x="685800" y="800101"/>
            <a:ext cx="7772400" cy="1125140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0" y="1950244"/>
            <a:ext cx="7772400" cy="1021556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15238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/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Copyright 2009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2438400" y="2290500"/>
            <a:ext cx="6400800" cy="62865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600" baseline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64400" y="308128"/>
            <a:ext cx="8146200" cy="479822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33400" y="730800"/>
            <a:ext cx="8251200" cy="342900"/>
          </a:xfrm>
        </p:spPr>
        <p:txBody>
          <a:bodyPr>
            <a:normAutofit/>
          </a:bodyPr>
          <a:lstStyle>
            <a:lvl1pPr algn="ctr">
              <a:buFontTx/>
              <a:buNone/>
              <a:defRPr sz="24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2438400" y="1226700"/>
            <a:ext cx="6400800" cy="62865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600" baseline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2438400" y="1758600"/>
            <a:ext cx="6400800" cy="62865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600" baseline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2438400" y="2822400"/>
            <a:ext cx="6400800" cy="62865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600" baseline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2438400" y="3354300"/>
            <a:ext cx="6400800" cy="62865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600" baseline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2438400" y="3886200"/>
            <a:ext cx="6400800" cy="62865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600" baseline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00151"/>
            <a:ext cx="3581400" cy="339447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200151"/>
            <a:ext cx="3581400" cy="3394473"/>
          </a:xfrm>
        </p:spPr>
        <p:txBody>
          <a:bodyPr/>
          <a:lstStyle>
            <a:lvl1pPr>
              <a:defRPr sz="2400" baseline="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Copyright 2009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540600" y="308128"/>
            <a:ext cx="8070000" cy="479822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33400" y="730800"/>
            <a:ext cx="8001000" cy="342900"/>
          </a:xfrm>
        </p:spPr>
        <p:txBody>
          <a:bodyPr>
            <a:normAutofit/>
          </a:bodyPr>
          <a:lstStyle>
            <a:lvl1pPr algn="ctr">
              <a:buFontTx/>
              <a:buNone/>
              <a:defRPr sz="24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26" Type="http://schemas.openxmlformats.org/officeDocument/2006/relationships/image" Target="../media/image8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6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5.png"/><Relationship Id="rId28" Type="http://schemas.openxmlformats.org/officeDocument/2006/relationships/image" Target="../media/image10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Relationship Id="rId27" Type="http://schemas.openxmlformats.org/officeDocument/2006/relationships/image" Target="../media/image9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top_blk_line"/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5039"/>
            <a:ext cx="9144000" cy="92869"/>
          </a:xfrm>
          <a:prstGeom prst="rect">
            <a:avLst/>
          </a:prstGeom>
        </p:spPr>
      </p:pic>
      <p:pic>
        <p:nvPicPr>
          <p:cNvPr id="23" name="bottom_blk_line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22023"/>
            <a:ext cx="9144000" cy="92869"/>
          </a:xfrm>
          <a:prstGeom prst="rect">
            <a:avLst/>
          </a:prstGeom>
        </p:spPr>
      </p:pic>
      <p:pic>
        <p:nvPicPr>
          <p:cNvPr id="7" name="grey_boxes"/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side_blue_gradient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bottom_grey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22" name="bottom_blue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6" name="side_grey_gradient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48400" y="4990378"/>
            <a:ext cx="2895600" cy="273844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tx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r>
              <a:rPr lang="en-US" dirty="0" smtClean="0"/>
              <a:t>Copyright 2009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4978557"/>
            <a:ext cx="2133600" cy="273844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chemeClr val="tx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0" name="top_grey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bottom_dotted_line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39903"/>
            <a:ext cx="9144000" cy="121444"/>
          </a:xfrm>
          <a:prstGeom prst="rect">
            <a:avLst/>
          </a:prstGeom>
        </p:spPr>
      </p:pic>
      <p:pic>
        <p:nvPicPr>
          <p:cNvPr id="21" name="top_blue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5" name="top_dotted_line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3590"/>
            <a:ext cx="9144000" cy="121444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800101"/>
            <a:ext cx="8229600" cy="37945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  <a:br>
              <a:rPr lang="en-US" dirty="0" smtClean="0"/>
            </a:br>
            <a:r>
              <a:rPr lang="en-US" dirty="0" smtClean="0"/>
              <a:t>Second level</a:t>
            </a:r>
            <a:br>
              <a:rPr lang="en-US" dirty="0" smtClean="0"/>
            </a:br>
            <a:r>
              <a:rPr lang="en-US" dirty="0" smtClean="0"/>
              <a:t>Third level</a:t>
            </a:r>
            <a:br>
              <a:rPr lang="en-US" dirty="0" smtClean="0"/>
            </a:br>
            <a:r>
              <a:rPr lang="en-US" dirty="0" smtClean="0"/>
              <a:t>Fourth level</a:t>
            </a:r>
            <a:br>
              <a:rPr lang="en-US" dirty="0" smtClean="0"/>
            </a:br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4400" y="308128"/>
            <a:ext cx="8229600" cy="4798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66" r:id="rId3"/>
    <p:sldLayoutId id="2147483667" r:id="rId4"/>
    <p:sldLayoutId id="2147483650" r:id="rId5"/>
    <p:sldLayoutId id="2147483668" r:id="rId6"/>
    <p:sldLayoutId id="2147483669" r:id="rId7"/>
    <p:sldLayoutId id="2147483660" r:id="rId8"/>
    <p:sldLayoutId id="2147483652" r:id="rId9"/>
    <p:sldLayoutId id="2147483661" r:id="rId10"/>
    <p:sldLayoutId id="2147483662" r:id="rId11"/>
    <p:sldLayoutId id="2147483653" r:id="rId12"/>
    <p:sldLayoutId id="2147483654" r:id="rId13"/>
    <p:sldLayoutId id="2147483655" r:id="rId14"/>
    <p:sldLayoutId id="2147483656" r:id="rId15"/>
    <p:sldLayoutId id="2147483664" r:id="rId16"/>
    <p:sldLayoutId id="2147483657" r:id="rId17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3600" b="1" kern="1200" baseline="0">
          <a:solidFill>
            <a:schemeClr val="accent1">
              <a:lumMod val="75000"/>
            </a:schemeClr>
          </a:solidFill>
          <a:latin typeface="+mj-lt"/>
          <a:ea typeface="+mj-ea"/>
          <a:cs typeface="Segoe UI" pitchFamily="34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ct val="20000"/>
        </a:spcBef>
        <a:buClr>
          <a:schemeClr val="accent1">
            <a:lumMod val="20000"/>
            <a:lumOff val="80000"/>
          </a:schemeClr>
        </a:buClr>
        <a:buSzPct val="70000"/>
        <a:buFont typeface="Arial" pitchFamily="34" charset="0"/>
        <a:buNone/>
        <a:defRPr sz="2400" kern="1200">
          <a:solidFill>
            <a:schemeClr val="tx2">
              <a:lumMod val="75000"/>
            </a:schemeClr>
          </a:solidFill>
          <a:latin typeface="+mn-lt"/>
          <a:ea typeface="+mn-ea"/>
          <a:cs typeface="Segoe UI" pitchFamily="34" charset="0"/>
        </a:defRPr>
      </a:lvl1pPr>
      <a:lvl2pPr marL="457200" indent="0" algn="l" defTabSz="914400" rtl="0" eaLnBrk="1" latinLnBrk="0" hangingPunct="1">
        <a:lnSpc>
          <a:spcPct val="100000"/>
        </a:lnSpc>
        <a:spcBef>
          <a:spcPct val="20000"/>
        </a:spcBef>
        <a:buClr>
          <a:schemeClr val="accent1">
            <a:lumMod val="20000"/>
            <a:lumOff val="80000"/>
          </a:schemeClr>
        </a:buClr>
        <a:buSzPct val="70000"/>
        <a:buFont typeface="Arial" pitchFamily="34" charset="0"/>
        <a:buNone/>
        <a:defRPr sz="2800" kern="1200">
          <a:solidFill>
            <a:schemeClr val="tx2">
              <a:lumMod val="75000"/>
            </a:schemeClr>
          </a:solidFill>
          <a:latin typeface="+mn-lt"/>
          <a:ea typeface="+mn-ea"/>
          <a:cs typeface="Segoe UI" pitchFamily="34" charset="0"/>
        </a:defRPr>
      </a:lvl2pPr>
      <a:lvl3pPr marL="914400" indent="0" algn="l" defTabSz="914400" rtl="0" eaLnBrk="1" latinLnBrk="0" hangingPunct="1">
        <a:lnSpc>
          <a:spcPct val="100000"/>
        </a:lnSpc>
        <a:spcBef>
          <a:spcPct val="20000"/>
        </a:spcBef>
        <a:buClr>
          <a:schemeClr val="accent1">
            <a:lumMod val="20000"/>
            <a:lumOff val="80000"/>
          </a:schemeClr>
        </a:buClr>
        <a:buSzPct val="70000"/>
        <a:buFont typeface="Arial" pitchFamily="34" charset="0"/>
        <a:buNone/>
        <a:defRPr sz="2400" kern="1200">
          <a:solidFill>
            <a:schemeClr val="tx2">
              <a:lumMod val="75000"/>
            </a:schemeClr>
          </a:solidFill>
          <a:latin typeface="+mn-lt"/>
          <a:ea typeface="+mn-ea"/>
          <a:cs typeface="Segoe UI" pitchFamily="34" charset="0"/>
        </a:defRPr>
      </a:lvl3pPr>
      <a:lvl4pPr marL="1371600" indent="0" algn="l" defTabSz="914400" rtl="0" eaLnBrk="1" latinLnBrk="0" hangingPunct="1">
        <a:lnSpc>
          <a:spcPct val="100000"/>
        </a:lnSpc>
        <a:spcBef>
          <a:spcPct val="20000"/>
        </a:spcBef>
        <a:buClr>
          <a:schemeClr val="accent1">
            <a:lumMod val="20000"/>
            <a:lumOff val="80000"/>
          </a:schemeClr>
        </a:buClr>
        <a:buSzPct val="70000"/>
        <a:buFont typeface="Arial" pitchFamily="34" charset="0"/>
        <a:buNone/>
        <a:defRPr sz="2000" kern="1200">
          <a:solidFill>
            <a:schemeClr val="tx2">
              <a:lumMod val="75000"/>
            </a:schemeClr>
          </a:solidFill>
          <a:latin typeface="+mn-lt"/>
          <a:ea typeface="+mn-ea"/>
          <a:cs typeface="Segoe UI" pitchFamily="34" charset="0"/>
        </a:defRPr>
      </a:lvl4pPr>
      <a:lvl5pPr marL="1828800" indent="0" algn="l" defTabSz="914400" rtl="0" eaLnBrk="1" latinLnBrk="0" hangingPunct="1">
        <a:lnSpc>
          <a:spcPct val="100000"/>
        </a:lnSpc>
        <a:spcBef>
          <a:spcPct val="20000"/>
        </a:spcBef>
        <a:buClr>
          <a:schemeClr val="accent1">
            <a:lumMod val="20000"/>
            <a:lumOff val="80000"/>
          </a:schemeClr>
        </a:buClr>
        <a:buSzPct val="70000"/>
        <a:buFont typeface="Arial" pitchFamily="34" charset="0"/>
        <a:buNone/>
        <a:defRPr sz="2000" kern="1200">
          <a:solidFill>
            <a:schemeClr val="tx2">
              <a:lumMod val="75000"/>
            </a:schemeClr>
          </a:solidFill>
          <a:latin typeface="+mn-lt"/>
          <a:ea typeface="+mn-ea"/>
          <a:cs typeface="Segoe UI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504950"/>
            <a:ext cx="9144000" cy="645319"/>
          </a:xfrm>
        </p:spPr>
        <p:txBody>
          <a:bodyPr/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2015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Survey Results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248150"/>
            <a:ext cx="9144000" cy="600075"/>
          </a:xfrm>
        </p:spPr>
        <p:txBody>
          <a:bodyPr/>
          <a:lstStyle/>
          <a:p>
            <a:r>
              <a:rPr lang="en-US" dirty="0" smtClean="0"/>
              <a:t>February 2015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581400" y="438150"/>
            <a:ext cx="25146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Perpetua" pitchFamily="18" charset="0"/>
                <a:ea typeface="+mj-ea"/>
                <a:cs typeface="+mj-cs"/>
              </a:rPr>
              <a:t>X-Ray</a:t>
            </a:r>
            <a:r>
              <a:rPr kumimoji="0" lang="en-US" sz="32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Perpetua" pitchFamily="18" charset="0"/>
                <a:ea typeface="+mj-ea"/>
                <a:cs typeface="+mj-cs"/>
              </a:rPr>
              <a:t> Corporation</a:t>
            </a:r>
            <a:endParaRPr kumimoji="0" lang="en-US" sz="3200" b="1" i="1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1659553"/>
              </p:ext>
            </p:extLst>
          </p:nvPr>
        </p:nvGraphicFramePr>
        <p:xfrm>
          <a:off x="3429000" y="1200150"/>
          <a:ext cx="5486400" cy="35087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304800" y="1581150"/>
            <a:ext cx="3276600" cy="2137172"/>
          </a:xfrm>
        </p:spPr>
        <p:txBody>
          <a:bodyPr/>
          <a:lstStyle/>
          <a:p>
            <a:r>
              <a:rPr lang="en-US" b="1" dirty="0" smtClean="0"/>
              <a:t>Did you find it easy to coordinate “The Ask” with your personnel?</a:t>
            </a:r>
          </a:p>
          <a:p>
            <a:endParaRPr lang="en-US" b="1" dirty="0"/>
          </a:p>
          <a:p>
            <a:r>
              <a:rPr lang="en-US" b="1" dirty="0" smtClean="0"/>
              <a:t>Answered Question:	106</a:t>
            </a:r>
          </a:p>
          <a:p>
            <a:endParaRPr lang="en-US" b="1" dirty="0"/>
          </a:p>
          <a:p>
            <a:r>
              <a:rPr lang="en-US" b="1" dirty="0" smtClean="0"/>
              <a:t>Skipped Question:	    2</a:t>
            </a:r>
            <a:endParaRPr lang="en-US" b="1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514350"/>
            <a:ext cx="6172200" cy="479822"/>
          </a:xfrm>
        </p:spPr>
        <p:txBody>
          <a:bodyPr/>
          <a:lstStyle/>
          <a:p>
            <a:pPr algn="l"/>
            <a:r>
              <a:rPr lang="en-US" dirty="0" smtClean="0"/>
              <a:t>Coordinating “The Ask”  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924550" y="787400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4953000" y="2571750"/>
            <a:ext cx="76430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45%</a:t>
            </a:r>
            <a:endParaRPr lang="en-US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>
                  <a:lumMod val="9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Rectangle 7"/>
          <p:cNvSpPr>
            <a:spLocks noChangeAspect="1"/>
          </p:cNvSpPr>
          <p:nvPr/>
        </p:nvSpPr>
        <p:spPr>
          <a:xfrm>
            <a:off x="4267200" y="3409950"/>
            <a:ext cx="76430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19%</a:t>
            </a:r>
            <a:endParaRPr lang="en-US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>
                  <a:lumMod val="9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Rectangle 9"/>
          <p:cNvSpPr>
            <a:spLocks noChangeAspect="1"/>
          </p:cNvSpPr>
          <p:nvPr/>
        </p:nvSpPr>
        <p:spPr>
          <a:xfrm>
            <a:off x="6096000" y="3638550"/>
            <a:ext cx="59373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8%</a:t>
            </a:r>
            <a:endParaRPr lang="en-US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>
                  <a:lumMod val="9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940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3793602"/>
              </p:ext>
            </p:extLst>
          </p:nvPr>
        </p:nvGraphicFramePr>
        <p:xfrm>
          <a:off x="3429000" y="1200150"/>
          <a:ext cx="5486400" cy="35087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304800" y="1581150"/>
            <a:ext cx="3276600" cy="2137172"/>
          </a:xfrm>
        </p:spPr>
        <p:txBody>
          <a:bodyPr/>
          <a:lstStyle/>
          <a:p>
            <a:r>
              <a:rPr lang="en-US" b="1" dirty="0" smtClean="0"/>
              <a:t>When needed, assistance from the CFC agency team (managers and contractors) was readily available.</a:t>
            </a:r>
          </a:p>
          <a:p>
            <a:endParaRPr lang="en-US" b="1" dirty="0"/>
          </a:p>
          <a:p>
            <a:r>
              <a:rPr lang="en-US" b="1" dirty="0" smtClean="0"/>
              <a:t>Answered Question:	107</a:t>
            </a:r>
          </a:p>
          <a:p>
            <a:endParaRPr lang="en-US" b="1" dirty="0"/>
          </a:p>
          <a:p>
            <a:r>
              <a:rPr lang="en-US" b="1" dirty="0" smtClean="0"/>
              <a:t>Skipped Question:	    1</a:t>
            </a:r>
            <a:endParaRPr lang="en-US" b="1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514350"/>
            <a:ext cx="7239000" cy="479822"/>
          </a:xfrm>
        </p:spPr>
        <p:txBody>
          <a:bodyPr/>
          <a:lstStyle/>
          <a:p>
            <a:pPr algn="l"/>
            <a:r>
              <a:rPr lang="en-US" dirty="0" smtClean="0"/>
              <a:t>Staff Assistance  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924550" y="787400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4953000" y="2647950"/>
            <a:ext cx="76430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40%</a:t>
            </a:r>
            <a:endParaRPr lang="en-US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>
                  <a:lumMod val="9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Rectangle 7"/>
          <p:cNvSpPr>
            <a:spLocks noChangeAspect="1"/>
          </p:cNvSpPr>
          <p:nvPr/>
        </p:nvSpPr>
        <p:spPr>
          <a:xfrm>
            <a:off x="4648200" y="2114550"/>
            <a:ext cx="76430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45%</a:t>
            </a:r>
            <a:endParaRPr lang="en-US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>
                  <a:lumMod val="9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Rectangle 9"/>
          <p:cNvSpPr>
            <a:spLocks noChangeAspect="1"/>
          </p:cNvSpPr>
          <p:nvPr/>
        </p:nvSpPr>
        <p:spPr>
          <a:xfrm>
            <a:off x="6019800" y="3790950"/>
            <a:ext cx="59373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%</a:t>
            </a:r>
            <a:endParaRPr lang="en-US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>
                  <a:lumMod val="9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88964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7213994"/>
              </p:ext>
            </p:extLst>
          </p:nvPr>
        </p:nvGraphicFramePr>
        <p:xfrm>
          <a:off x="2133600" y="438150"/>
          <a:ext cx="6562725" cy="4038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b="1" dirty="0" smtClean="0"/>
          </a:p>
          <a:p>
            <a:endParaRPr lang="en-US" b="1" dirty="0"/>
          </a:p>
          <a:p>
            <a:r>
              <a:rPr lang="en-US" b="1" dirty="0" smtClean="0"/>
              <a:t>How many years do you have in Federal Service?</a:t>
            </a:r>
          </a:p>
          <a:p>
            <a:endParaRPr lang="en-US" b="1" dirty="0"/>
          </a:p>
          <a:p>
            <a:r>
              <a:rPr lang="en-US" b="1" dirty="0" smtClean="0"/>
              <a:t>Answered Question:	107</a:t>
            </a:r>
          </a:p>
          <a:p>
            <a:endParaRPr lang="en-US" b="1" dirty="0"/>
          </a:p>
          <a:p>
            <a:r>
              <a:rPr lang="en-US" b="1" dirty="0" smtClean="0"/>
              <a:t>Skipped Question:	    1</a:t>
            </a:r>
            <a:endParaRPr lang="en-US" b="1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514350"/>
            <a:ext cx="5943600" cy="479822"/>
          </a:xfrm>
        </p:spPr>
        <p:txBody>
          <a:bodyPr/>
          <a:lstStyle/>
          <a:p>
            <a:pPr algn="l"/>
            <a:r>
              <a:rPr lang="en-US" dirty="0" smtClean="0"/>
              <a:t>Years in Service 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81000" y="-476250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612214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3682095"/>
              </p:ext>
            </p:extLst>
          </p:nvPr>
        </p:nvGraphicFramePr>
        <p:xfrm>
          <a:off x="2133600" y="361950"/>
          <a:ext cx="6562725" cy="4038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b="1" dirty="0" smtClean="0"/>
          </a:p>
          <a:p>
            <a:endParaRPr lang="en-US" b="1" dirty="0"/>
          </a:p>
          <a:p>
            <a:r>
              <a:rPr lang="en-US" b="1" dirty="0" smtClean="0"/>
              <a:t>What center/office do you work under?</a:t>
            </a:r>
          </a:p>
          <a:p>
            <a:endParaRPr lang="en-US" b="1" dirty="0"/>
          </a:p>
          <a:p>
            <a:r>
              <a:rPr lang="en-US" b="1" dirty="0" smtClean="0"/>
              <a:t>Answered Question:	108</a:t>
            </a:r>
          </a:p>
          <a:p>
            <a:endParaRPr lang="en-US" b="1" dirty="0"/>
          </a:p>
          <a:p>
            <a:r>
              <a:rPr lang="en-US" b="1" dirty="0" smtClean="0"/>
              <a:t>Skipped Question:	    0</a:t>
            </a:r>
            <a:endParaRPr lang="en-US" b="1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514350"/>
            <a:ext cx="4343400" cy="479822"/>
          </a:xfrm>
        </p:spPr>
        <p:txBody>
          <a:bodyPr/>
          <a:lstStyle/>
          <a:p>
            <a:pPr algn="l"/>
            <a:r>
              <a:rPr lang="en-US" dirty="0" smtClean="0"/>
              <a:t>Work Location 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81000" y="-476250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4114800" y="4019550"/>
            <a:ext cx="304800" cy="76200"/>
          </a:xfrm>
          <a:prstGeom prst="straightConnector1">
            <a:avLst/>
          </a:prstGeom>
          <a:ln>
            <a:tailEnd type="arrow"/>
          </a:ln>
          <a:effectLst>
            <a:glow>
              <a:schemeClr val="accent1">
                <a:alpha val="45000"/>
                <a:satMod val="120000"/>
              </a:scheme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5486400" y="4171950"/>
            <a:ext cx="914400" cy="0"/>
          </a:xfrm>
          <a:prstGeom prst="straightConnector1">
            <a:avLst/>
          </a:prstGeom>
          <a:ln>
            <a:tailEnd type="arrow"/>
          </a:ln>
          <a:effectLst>
            <a:glow>
              <a:schemeClr val="accent1">
                <a:alpha val="45000"/>
                <a:satMod val="120000"/>
              </a:scheme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3986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3748226"/>
              </p:ext>
            </p:extLst>
          </p:nvPr>
        </p:nvGraphicFramePr>
        <p:xfrm>
          <a:off x="2133600" y="438150"/>
          <a:ext cx="6562725" cy="4038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b="1" dirty="0" smtClean="0"/>
          </a:p>
          <a:p>
            <a:endParaRPr lang="en-US" b="1" dirty="0"/>
          </a:p>
          <a:p>
            <a:r>
              <a:rPr lang="en-US" b="1" dirty="0" smtClean="0"/>
              <a:t>What was your position with this year?</a:t>
            </a:r>
          </a:p>
          <a:p>
            <a:endParaRPr lang="en-US" b="1" dirty="0"/>
          </a:p>
          <a:p>
            <a:r>
              <a:rPr lang="en-US" b="1" dirty="0" smtClean="0"/>
              <a:t>Answered Question:	106</a:t>
            </a:r>
          </a:p>
          <a:p>
            <a:endParaRPr lang="en-US" b="1" dirty="0"/>
          </a:p>
          <a:p>
            <a:r>
              <a:rPr lang="en-US" b="1" dirty="0" smtClean="0"/>
              <a:t>Skipped Question:	    2</a:t>
            </a:r>
            <a:endParaRPr lang="en-US" b="1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514350"/>
            <a:ext cx="4343400" cy="479822"/>
          </a:xfrm>
        </p:spPr>
        <p:txBody>
          <a:bodyPr/>
          <a:lstStyle/>
          <a:p>
            <a:pPr algn="l"/>
            <a:r>
              <a:rPr lang="en-US" dirty="0" smtClean="0"/>
              <a:t>Your Position 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81000" y="-476250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4114800" y="3790950"/>
            <a:ext cx="609600" cy="304800"/>
          </a:xfrm>
          <a:prstGeom prst="straightConnector1">
            <a:avLst/>
          </a:prstGeom>
          <a:ln>
            <a:tailEnd type="arrow"/>
          </a:ln>
          <a:effectLst>
            <a:glow>
              <a:schemeClr val="accent1">
                <a:alpha val="45000"/>
                <a:satMod val="120000"/>
              </a:scheme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6780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1426079"/>
              </p:ext>
            </p:extLst>
          </p:nvPr>
        </p:nvGraphicFramePr>
        <p:xfrm>
          <a:off x="2133600" y="438150"/>
          <a:ext cx="6562725" cy="4038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b="1" dirty="0" smtClean="0"/>
          </a:p>
          <a:p>
            <a:endParaRPr lang="en-US" b="1" dirty="0"/>
          </a:p>
          <a:p>
            <a:r>
              <a:rPr lang="en-US" b="1" dirty="0" smtClean="0"/>
              <a:t>Did you attend Training and was it helpful?</a:t>
            </a:r>
          </a:p>
          <a:p>
            <a:endParaRPr lang="en-US" b="1" dirty="0"/>
          </a:p>
          <a:p>
            <a:r>
              <a:rPr lang="en-US" b="1" dirty="0" smtClean="0"/>
              <a:t>Answered Question:	108</a:t>
            </a:r>
          </a:p>
          <a:p>
            <a:endParaRPr lang="en-US" b="1" dirty="0"/>
          </a:p>
          <a:p>
            <a:r>
              <a:rPr lang="en-US" b="1" dirty="0" smtClean="0"/>
              <a:t>Skipped Question:	    0</a:t>
            </a:r>
            <a:endParaRPr lang="en-US" b="1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514350"/>
            <a:ext cx="5791200" cy="479822"/>
          </a:xfrm>
        </p:spPr>
        <p:txBody>
          <a:bodyPr/>
          <a:lstStyle/>
          <a:p>
            <a:pPr algn="l"/>
            <a:r>
              <a:rPr lang="en-US" dirty="0" smtClean="0"/>
              <a:t>Training Attendance 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81000" y="-476250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4114800" y="3790950"/>
            <a:ext cx="609600" cy="304800"/>
          </a:xfrm>
          <a:prstGeom prst="straightConnector1">
            <a:avLst/>
          </a:prstGeom>
          <a:ln>
            <a:tailEnd type="arrow"/>
          </a:ln>
          <a:effectLst>
            <a:glow>
              <a:schemeClr val="accent1">
                <a:alpha val="45000"/>
                <a:satMod val="120000"/>
              </a:scheme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4891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2727267"/>
              </p:ext>
            </p:extLst>
          </p:nvPr>
        </p:nvGraphicFramePr>
        <p:xfrm>
          <a:off x="3575050" y="1085850"/>
          <a:ext cx="5111750" cy="35087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381000" y="1581150"/>
            <a:ext cx="2855913" cy="2137172"/>
          </a:xfrm>
        </p:spPr>
        <p:txBody>
          <a:bodyPr/>
          <a:lstStyle/>
          <a:p>
            <a:r>
              <a:rPr lang="en-US" b="1" dirty="0" smtClean="0"/>
              <a:t>Were you provided or did you create a list of personnel to contact and make “The Ask”?</a:t>
            </a:r>
          </a:p>
          <a:p>
            <a:endParaRPr lang="en-US" b="1" dirty="0"/>
          </a:p>
          <a:p>
            <a:r>
              <a:rPr lang="en-US" b="1" dirty="0" smtClean="0"/>
              <a:t>Answered Question:	105</a:t>
            </a:r>
          </a:p>
          <a:p>
            <a:endParaRPr lang="en-US" b="1" dirty="0"/>
          </a:p>
          <a:p>
            <a:r>
              <a:rPr lang="en-US" b="1" dirty="0" smtClean="0"/>
              <a:t>Skipped Question:	    3</a:t>
            </a:r>
            <a:endParaRPr lang="en-US" b="1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514350"/>
            <a:ext cx="5791200" cy="479822"/>
          </a:xfrm>
        </p:spPr>
        <p:txBody>
          <a:bodyPr/>
          <a:lstStyle/>
          <a:p>
            <a:pPr algn="l"/>
            <a:r>
              <a:rPr lang="en-US" dirty="0" smtClean="0"/>
              <a:t>Personnel Contact List </a:t>
            </a:r>
            <a:endParaRPr lang="en-US" dirty="0"/>
          </a:p>
        </p:txBody>
      </p:sp>
      <p:sp>
        <p:nvSpPr>
          <p:cNvPr id="9" name="Oval Callout 8"/>
          <p:cNvSpPr/>
          <p:nvPr/>
        </p:nvSpPr>
        <p:spPr>
          <a:xfrm>
            <a:off x="7239000" y="1809750"/>
            <a:ext cx="1524000" cy="742950"/>
          </a:xfrm>
          <a:prstGeom prst="wedgeEllipseCallout">
            <a:avLst>
              <a:gd name="adj1" fmla="val -41771"/>
              <a:gd name="adj2" fmla="val 130876"/>
            </a:avLst>
          </a:prstGeom>
          <a:solidFill>
            <a:schemeClr val="accent1">
              <a:lumMod val="40000"/>
              <a:lumOff val="60000"/>
              <a:alpha val="35000"/>
            </a:schemeClr>
          </a:solidFill>
          <a:ln>
            <a:solidFill>
              <a:schemeClr val="accent1">
                <a:shade val="50000"/>
                <a:alpha val="18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2"/>
                </a:solidFill>
                <a:latin typeface="Segoe UI" pitchFamily="34" charset="0"/>
                <a:cs typeface="Segoe UI" pitchFamily="34" charset="0"/>
              </a:rPr>
              <a:t>About a 10% improvement over 2011.</a:t>
            </a:r>
            <a:endParaRPr lang="en-US" sz="1000" dirty="0">
              <a:solidFill>
                <a:schemeClr val="tx2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924550" y="787400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7086600" y="3105150"/>
            <a:ext cx="76430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15%</a:t>
            </a:r>
            <a:endParaRPr lang="en-US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>
                  <a:lumMod val="9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Rectangle 7"/>
          <p:cNvSpPr>
            <a:spLocks noChangeAspect="1"/>
          </p:cNvSpPr>
          <p:nvPr/>
        </p:nvSpPr>
        <p:spPr>
          <a:xfrm>
            <a:off x="5562600" y="2647950"/>
            <a:ext cx="76430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85%</a:t>
            </a:r>
            <a:endParaRPr lang="en-US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>
                  <a:lumMod val="9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31847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7327215"/>
              </p:ext>
            </p:extLst>
          </p:nvPr>
        </p:nvGraphicFramePr>
        <p:xfrm>
          <a:off x="3575050" y="1085850"/>
          <a:ext cx="5111750" cy="35087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381000" y="1581150"/>
            <a:ext cx="2855913" cy="2137172"/>
          </a:xfrm>
        </p:spPr>
        <p:txBody>
          <a:bodyPr/>
          <a:lstStyle/>
          <a:p>
            <a:r>
              <a:rPr lang="en-US" b="1" dirty="0" smtClean="0"/>
              <a:t>As a manager, I made “The Ask” in person to 100% of the personnel assigned to me.</a:t>
            </a:r>
          </a:p>
          <a:p>
            <a:endParaRPr lang="en-US" b="1" dirty="0"/>
          </a:p>
          <a:p>
            <a:r>
              <a:rPr lang="en-US" b="1" dirty="0" smtClean="0"/>
              <a:t>Answered Question:	106</a:t>
            </a:r>
          </a:p>
          <a:p>
            <a:endParaRPr lang="en-US" b="1" dirty="0"/>
          </a:p>
          <a:p>
            <a:r>
              <a:rPr lang="en-US" b="1" dirty="0" smtClean="0"/>
              <a:t>Skipped Question:	    2</a:t>
            </a:r>
            <a:endParaRPr lang="en-US" b="1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514350"/>
            <a:ext cx="5105400" cy="479822"/>
          </a:xfrm>
        </p:spPr>
        <p:txBody>
          <a:bodyPr/>
          <a:lstStyle/>
          <a:p>
            <a:pPr algn="l"/>
            <a:r>
              <a:rPr lang="en-US" dirty="0" smtClean="0"/>
              <a:t>Making “The Ask”  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924550" y="787400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5867400" y="3105150"/>
            <a:ext cx="76430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29%</a:t>
            </a:r>
            <a:endParaRPr lang="en-US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>
                  <a:lumMod val="9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Rectangle 7"/>
          <p:cNvSpPr>
            <a:spLocks noChangeAspect="1"/>
          </p:cNvSpPr>
          <p:nvPr/>
        </p:nvSpPr>
        <p:spPr>
          <a:xfrm>
            <a:off x="5181600" y="2419350"/>
            <a:ext cx="76430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51%</a:t>
            </a:r>
            <a:endParaRPr lang="en-US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>
                  <a:lumMod val="9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Rectangle 9"/>
          <p:cNvSpPr>
            <a:spLocks noChangeAspect="1"/>
          </p:cNvSpPr>
          <p:nvPr/>
        </p:nvSpPr>
        <p:spPr>
          <a:xfrm>
            <a:off x="6705600" y="3486150"/>
            <a:ext cx="76430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20%</a:t>
            </a:r>
            <a:endParaRPr lang="en-US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>
                  <a:lumMod val="9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38091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3496796"/>
              </p:ext>
            </p:extLst>
          </p:nvPr>
        </p:nvGraphicFramePr>
        <p:xfrm>
          <a:off x="3429000" y="1200150"/>
          <a:ext cx="5486400" cy="35087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304800" y="1581150"/>
            <a:ext cx="3276600" cy="2137172"/>
          </a:xfrm>
        </p:spPr>
        <p:txBody>
          <a:bodyPr/>
          <a:lstStyle/>
          <a:p>
            <a:r>
              <a:rPr lang="en-US" b="1" dirty="0" smtClean="0"/>
              <a:t>How were you selected as a Coordinator/Manager supporting the strategic plan?</a:t>
            </a:r>
          </a:p>
          <a:p>
            <a:endParaRPr lang="en-US" b="1" dirty="0"/>
          </a:p>
          <a:p>
            <a:r>
              <a:rPr lang="en-US" b="1" dirty="0" smtClean="0"/>
              <a:t>Answered Question:	106</a:t>
            </a:r>
          </a:p>
          <a:p>
            <a:endParaRPr lang="en-US" b="1" dirty="0"/>
          </a:p>
          <a:p>
            <a:r>
              <a:rPr lang="en-US" b="1" dirty="0" smtClean="0"/>
              <a:t>Skipped Question:	    2</a:t>
            </a:r>
            <a:endParaRPr lang="en-US" b="1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514350"/>
            <a:ext cx="3886200" cy="479822"/>
          </a:xfrm>
        </p:spPr>
        <p:txBody>
          <a:bodyPr/>
          <a:lstStyle/>
          <a:p>
            <a:pPr algn="l"/>
            <a:r>
              <a:rPr lang="en-US" dirty="0" smtClean="0"/>
              <a:t>Participation  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924550" y="787400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5867400" y="3105150"/>
            <a:ext cx="76430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29%</a:t>
            </a:r>
            <a:endParaRPr lang="en-US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>
                  <a:lumMod val="9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Rectangle 7"/>
          <p:cNvSpPr>
            <a:spLocks noChangeAspect="1"/>
          </p:cNvSpPr>
          <p:nvPr/>
        </p:nvSpPr>
        <p:spPr>
          <a:xfrm>
            <a:off x="5181600" y="2419350"/>
            <a:ext cx="76430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51%</a:t>
            </a:r>
            <a:endParaRPr lang="en-US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>
                  <a:lumMod val="9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Rectangle 9"/>
          <p:cNvSpPr>
            <a:spLocks noChangeAspect="1"/>
          </p:cNvSpPr>
          <p:nvPr/>
        </p:nvSpPr>
        <p:spPr>
          <a:xfrm>
            <a:off x="6705600" y="3486150"/>
            <a:ext cx="76430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20%</a:t>
            </a:r>
            <a:endParaRPr lang="en-US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>
                  <a:lumMod val="9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08124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2021373"/>
              </p:ext>
            </p:extLst>
          </p:nvPr>
        </p:nvGraphicFramePr>
        <p:xfrm>
          <a:off x="3429000" y="1200150"/>
          <a:ext cx="5486400" cy="35087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304800" y="1581150"/>
            <a:ext cx="3276600" cy="2137172"/>
          </a:xfrm>
        </p:spPr>
        <p:txBody>
          <a:bodyPr/>
          <a:lstStyle/>
          <a:p>
            <a:r>
              <a:rPr lang="en-US" b="1" dirty="0" smtClean="0"/>
              <a:t>I clearly understood my duties and responsibilities.</a:t>
            </a:r>
          </a:p>
          <a:p>
            <a:endParaRPr lang="en-US" b="1" dirty="0"/>
          </a:p>
          <a:p>
            <a:r>
              <a:rPr lang="en-US" b="1" dirty="0" smtClean="0"/>
              <a:t>Answered Question:	108</a:t>
            </a:r>
          </a:p>
          <a:p>
            <a:endParaRPr lang="en-US" b="1" dirty="0"/>
          </a:p>
          <a:p>
            <a:r>
              <a:rPr lang="en-US" b="1" dirty="0" smtClean="0"/>
              <a:t>Skipped Question:	    0</a:t>
            </a:r>
            <a:endParaRPr lang="en-US" b="1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514350"/>
            <a:ext cx="6629400" cy="479822"/>
          </a:xfrm>
        </p:spPr>
        <p:txBody>
          <a:bodyPr/>
          <a:lstStyle/>
          <a:p>
            <a:pPr algn="l"/>
            <a:r>
              <a:rPr lang="en-US" dirty="0" smtClean="0"/>
              <a:t>Duties and Responsibilities  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924550" y="787400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5029200" y="2800350"/>
            <a:ext cx="76430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43%</a:t>
            </a:r>
            <a:endParaRPr lang="en-US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>
                  <a:lumMod val="9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Rectangle 7"/>
          <p:cNvSpPr>
            <a:spLocks noChangeAspect="1"/>
          </p:cNvSpPr>
          <p:nvPr/>
        </p:nvSpPr>
        <p:spPr>
          <a:xfrm>
            <a:off x="4419600" y="2266950"/>
            <a:ext cx="76430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51%</a:t>
            </a:r>
            <a:endParaRPr lang="en-US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>
                  <a:lumMod val="9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Rectangle 9"/>
          <p:cNvSpPr>
            <a:spLocks noChangeAspect="1"/>
          </p:cNvSpPr>
          <p:nvPr/>
        </p:nvSpPr>
        <p:spPr>
          <a:xfrm>
            <a:off x="6019800" y="3714750"/>
            <a:ext cx="59373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%</a:t>
            </a:r>
            <a:endParaRPr lang="en-US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>
                  <a:lumMod val="9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75095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Business Pie Chart">
      <a:dk1>
        <a:srgbClr val="000000"/>
      </a:dk1>
      <a:lt1>
        <a:srgbClr val="FFFFFF"/>
      </a:lt1>
      <a:dk2>
        <a:srgbClr val="002060"/>
      </a:dk2>
      <a:lt2>
        <a:srgbClr val="96CCFF"/>
      </a:lt2>
      <a:accent1>
        <a:srgbClr val="3556D0"/>
      </a:accent1>
      <a:accent2>
        <a:srgbClr val="E05524"/>
      </a:accent2>
      <a:accent3>
        <a:srgbClr val="F6B514"/>
      </a:accent3>
      <a:accent4>
        <a:srgbClr val="3DC031"/>
      </a:accent4>
      <a:accent5>
        <a:srgbClr val="CBCBCB"/>
      </a:accent5>
      <a:accent6>
        <a:srgbClr val="5F5F5F"/>
      </a:accent6>
      <a:hlink>
        <a:srgbClr val="96CCFF"/>
      </a:hlink>
      <a:folHlink>
        <a:srgbClr val="3556D0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 marL="0" marR="0" indent="0" algn="l" defTabSz="914400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kern="1200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Perpetua" pitchFamily="18" charset="0"/>
            <a:ea typeface="+mj-ea"/>
            <a:cs typeface="+mj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Business Pie Chart">
    <a:dk1>
      <a:srgbClr val="000000"/>
    </a:dk1>
    <a:lt1>
      <a:srgbClr val="FFFFFF"/>
    </a:lt1>
    <a:dk2>
      <a:srgbClr val="002060"/>
    </a:dk2>
    <a:lt2>
      <a:srgbClr val="96CCFF"/>
    </a:lt2>
    <a:accent1>
      <a:srgbClr val="3556D0"/>
    </a:accent1>
    <a:accent2>
      <a:srgbClr val="E05524"/>
    </a:accent2>
    <a:accent3>
      <a:srgbClr val="F6B514"/>
    </a:accent3>
    <a:accent4>
      <a:srgbClr val="3DC031"/>
    </a:accent4>
    <a:accent5>
      <a:srgbClr val="CBCBCB"/>
    </a:accent5>
    <a:accent6>
      <a:srgbClr val="5F5F5F"/>
    </a:accent6>
    <a:hlink>
      <a:srgbClr val="96CCFF"/>
    </a:hlink>
    <a:folHlink>
      <a:srgbClr val="3556D0"/>
    </a:folHlink>
  </a:clrScheme>
  <a:fontScheme name="Verve">
    <a:majorFont>
      <a:latin typeface="Century Gothic"/>
      <a:ea typeface=""/>
      <a:cs typeface=""/>
      <a:font script="Jpan" typeface="HGｺﾞｼｯｸM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Century Gothic"/>
      <a:ea typeface=""/>
      <a:cs typeface=""/>
      <a:font script="Jpan" typeface="ＭＳ ゴシック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inorFont>
  </a:fontScheme>
  <a:fmtScheme name="Metro">
    <a:fillStyleLst>
      <a:solidFill>
        <a:schemeClr val="phClr"/>
      </a:solidFill>
      <a:gradFill rotWithShape="1">
        <a:gsLst>
          <a:gs pos="0">
            <a:schemeClr val="phClr">
              <a:tint val="25000"/>
              <a:satMod val="125000"/>
            </a:schemeClr>
          </a:gs>
          <a:gs pos="40000">
            <a:schemeClr val="phClr">
              <a:tint val="55000"/>
              <a:satMod val="130000"/>
            </a:schemeClr>
          </a:gs>
          <a:gs pos="50000">
            <a:schemeClr val="phClr">
              <a:tint val="59000"/>
              <a:satMod val="130000"/>
            </a:schemeClr>
          </a:gs>
          <a:gs pos="65000">
            <a:schemeClr val="phClr">
              <a:tint val="55000"/>
              <a:satMod val="130000"/>
            </a:schemeClr>
          </a:gs>
          <a:gs pos="100000">
            <a:schemeClr val="phClr">
              <a:tint val="20000"/>
              <a:satMod val="125000"/>
            </a:schemeClr>
          </a:gs>
        </a:gsLst>
        <a:lin ang="5400000" scaled="0"/>
      </a:gradFill>
      <a:gradFill rotWithShape="1">
        <a:gsLst>
          <a:gs pos="0">
            <a:schemeClr val="phClr">
              <a:tint val="48000"/>
              <a:satMod val="138000"/>
            </a:schemeClr>
          </a:gs>
          <a:gs pos="25000">
            <a:schemeClr val="phClr">
              <a:tint val="85000"/>
            </a:schemeClr>
          </a:gs>
          <a:gs pos="40000">
            <a:schemeClr val="phClr">
              <a:tint val="92000"/>
            </a:schemeClr>
          </a:gs>
          <a:gs pos="50000">
            <a:schemeClr val="phClr">
              <a:tint val="93000"/>
            </a:schemeClr>
          </a:gs>
          <a:gs pos="60000">
            <a:schemeClr val="phClr">
              <a:tint val="92000"/>
            </a:schemeClr>
          </a:gs>
          <a:gs pos="75000">
            <a:schemeClr val="phClr">
              <a:tint val="83000"/>
              <a:satMod val="108000"/>
            </a:schemeClr>
          </a:gs>
          <a:gs pos="100000">
            <a:schemeClr val="phClr">
              <a:tint val="48000"/>
              <a:satMod val="150000"/>
            </a:schemeClr>
          </a:gs>
        </a:gsLst>
        <a:lin ang="5400000" scaled="0"/>
      </a:gradFill>
    </a:fillStyleLst>
    <a:lnStyleLst>
      <a:ln w="12000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glow rad="63500">
            <a:schemeClr val="phClr">
              <a:alpha val="45000"/>
              <a:satMod val="120000"/>
            </a:schemeClr>
          </a:glow>
        </a:effectLst>
      </a:effectStyle>
      <a:effectStyle>
        <a:effectLst>
          <a:glow rad="63500">
            <a:schemeClr val="phClr">
              <a:alpha val="45000"/>
              <a:satMod val="120000"/>
            </a:schemeClr>
          </a:glo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>
          <a:bevelT w="0" h="0"/>
          <a:contourClr>
            <a:schemeClr val="phClr">
              <a:tint val="70000"/>
            </a:schemeClr>
          </a:contourClr>
        </a:sp3d>
      </a:effectStyle>
      <a:effectStyle>
        <a:effectLst>
          <a:glow rad="101500">
            <a:schemeClr val="phClr">
              <a:alpha val="42000"/>
              <a:satMod val="120000"/>
            </a:schemeClr>
          </a:glow>
        </a:effectLst>
        <a:scene3d>
          <a:camera prst="orthographicFront" fov="0">
            <a:rot lat="0" lon="0" rev="0"/>
          </a:camera>
          <a:lightRig rig="glow" dir="t">
            <a:rot lat="0" lon="0" rev="4800000"/>
          </a:lightRig>
        </a:scene3d>
        <a:sp3d prstMaterial="powder">
          <a:bevelT w="50800" h="50800"/>
          <a:contourClr>
            <a:schemeClr val="phClr"/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Business Pie Chart">
    <a:dk1>
      <a:srgbClr val="000000"/>
    </a:dk1>
    <a:lt1>
      <a:srgbClr val="FFFFFF"/>
    </a:lt1>
    <a:dk2>
      <a:srgbClr val="002060"/>
    </a:dk2>
    <a:lt2>
      <a:srgbClr val="96CCFF"/>
    </a:lt2>
    <a:accent1>
      <a:srgbClr val="3556D0"/>
    </a:accent1>
    <a:accent2>
      <a:srgbClr val="E05524"/>
    </a:accent2>
    <a:accent3>
      <a:srgbClr val="F6B514"/>
    </a:accent3>
    <a:accent4>
      <a:srgbClr val="3DC031"/>
    </a:accent4>
    <a:accent5>
      <a:srgbClr val="CBCBCB"/>
    </a:accent5>
    <a:accent6>
      <a:srgbClr val="5F5F5F"/>
    </a:accent6>
    <a:hlink>
      <a:srgbClr val="96CCFF"/>
    </a:hlink>
    <a:folHlink>
      <a:srgbClr val="3556D0"/>
    </a:folHlink>
  </a:clrScheme>
  <a:fontScheme name="Verve">
    <a:majorFont>
      <a:latin typeface="Century Gothic"/>
      <a:ea typeface=""/>
      <a:cs typeface=""/>
      <a:font script="Jpan" typeface="HGｺﾞｼｯｸM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Century Gothic"/>
      <a:ea typeface=""/>
      <a:cs typeface=""/>
      <a:font script="Jpan" typeface="ＭＳ ゴシック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inorFont>
  </a:fontScheme>
  <a:fmtScheme name="Metro">
    <a:fillStyleLst>
      <a:solidFill>
        <a:schemeClr val="phClr"/>
      </a:solidFill>
      <a:gradFill rotWithShape="1">
        <a:gsLst>
          <a:gs pos="0">
            <a:schemeClr val="phClr">
              <a:tint val="25000"/>
              <a:satMod val="125000"/>
            </a:schemeClr>
          </a:gs>
          <a:gs pos="40000">
            <a:schemeClr val="phClr">
              <a:tint val="55000"/>
              <a:satMod val="130000"/>
            </a:schemeClr>
          </a:gs>
          <a:gs pos="50000">
            <a:schemeClr val="phClr">
              <a:tint val="59000"/>
              <a:satMod val="130000"/>
            </a:schemeClr>
          </a:gs>
          <a:gs pos="65000">
            <a:schemeClr val="phClr">
              <a:tint val="55000"/>
              <a:satMod val="130000"/>
            </a:schemeClr>
          </a:gs>
          <a:gs pos="100000">
            <a:schemeClr val="phClr">
              <a:tint val="20000"/>
              <a:satMod val="125000"/>
            </a:schemeClr>
          </a:gs>
        </a:gsLst>
        <a:lin ang="5400000" scaled="0"/>
      </a:gradFill>
      <a:gradFill rotWithShape="1">
        <a:gsLst>
          <a:gs pos="0">
            <a:schemeClr val="phClr">
              <a:tint val="48000"/>
              <a:satMod val="138000"/>
            </a:schemeClr>
          </a:gs>
          <a:gs pos="25000">
            <a:schemeClr val="phClr">
              <a:tint val="85000"/>
            </a:schemeClr>
          </a:gs>
          <a:gs pos="40000">
            <a:schemeClr val="phClr">
              <a:tint val="92000"/>
            </a:schemeClr>
          </a:gs>
          <a:gs pos="50000">
            <a:schemeClr val="phClr">
              <a:tint val="93000"/>
            </a:schemeClr>
          </a:gs>
          <a:gs pos="60000">
            <a:schemeClr val="phClr">
              <a:tint val="92000"/>
            </a:schemeClr>
          </a:gs>
          <a:gs pos="75000">
            <a:schemeClr val="phClr">
              <a:tint val="83000"/>
              <a:satMod val="108000"/>
            </a:schemeClr>
          </a:gs>
          <a:gs pos="100000">
            <a:schemeClr val="phClr">
              <a:tint val="48000"/>
              <a:satMod val="150000"/>
            </a:schemeClr>
          </a:gs>
        </a:gsLst>
        <a:lin ang="5400000" scaled="0"/>
      </a:gradFill>
    </a:fillStyleLst>
    <a:lnStyleLst>
      <a:ln w="12000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glow rad="63500">
            <a:schemeClr val="phClr">
              <a:alpha val="45000"/>
              <a:satMod val="120000"/>
            </a:schemeClr>
          </a:glow>
        </a:effectLst>
      </a:effectStyle>
      <a:effectStyle>
        <a:effectLst>
          <a:glow rad="63500">
            <a:schemeClr val="phClr">
              <a:alpha val="45000"/>
              <a:satMod val="120000"/>
            </a:schemeClr>
          </a:glo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>
          <a:bevelT w="0" h="0"/>
          <a:contourClr>
            <a:schemeClr val="phClr">
              <a:tint val="70000"/>
            </a:schemeClr>
          </a:contourClr>
        </a:sp3d>
      </a:effectStyle>
      <a:effectStyle>
        <a:effectLst>
          <a:glow rad="101500">
            <a:schemeClr val="phClr">
              <a:alpha val="42000"/>
              <a:satMod val="120000"/>
            </a:schemeClr>
          </a:glow>
        </a:effectLst>
        <a:scene3d>
          <a:camera prst="orthographicFront" fov="0">
            <a:rot lat="0" lon="0" rev="0"/>
          </a:camera>
          <a:lightRig rig="glow" dir="t">
            <a:rot lat="0" lon="0" rev="4800000"/>
          </a:lightRig>
        </a:scene3d>
        <a:sp3d prstMaterial="powder">
          <a:bevelT w="50800" h="50800"/>
          <a:contourClr>
            <a:schemeClr val="phClr"/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Business Pie Chart">
    <a:dk1>
      <a:srgbClr val="000000"/>
    </a:dk1>
    <a:lt1>
      <a:srgbClr val="FFFFFF"/>
    </a:lt1>
    <a:dk2>
      <a:srgbClr val="002060"/>
    </a:dk2>
    <a:lt2>
      <a:srgbClr val="96CCFF"/>
    </a:lt2>
    <a:accent1>
      <a:srgbClr val="3556D0"/>
    </a:accent1>
    <a:accent2>
      <a:srgbClr val="E05524"/>
    </a:accent2>
    <a:accent3>
      <a:srgbClr val="F6B514"/>
    </a:accent3>
    <a:accent4>
      <a:srgbClr val="3DC031"/>
    </a:accent4>
    <a:accent5>
      <a:srgbClr val="CBCBCB"/>
    </a:accent5>
    <a:accent6>
      <a:srgbClr val="5F5F5F"/>
    </a:accent6>
    <a:hlink>
      <a:srgbClr val="96CCFF"/>
    </a:hlink>
    <a:folHlink>
      <a:srgbClr val="3556D0"/>
    </a:folHlink>
  </a:clrScheme>
  <a:fontScheme name="Verve">
    <a:majorFont>
      <a:latin typeface="Century Gothic"/>
      <a:ea typeface=""/>
      <a:cs typeface=""/>
      <a:font script="Jpan" typeface="HGｺﾞｼｯｸM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Century Gothic"/>
      <a:ea typeface=""/>
      <a:cs typeface=""/>
      <a:font script="Jpan" typeface="ＭＳ ゴシック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inorFont>
  </a:fontScheme>
  <a:fmtScheme name="Metro">
    <a:fillStyleLst>
      <a:solidFill>
        <a:schemeClr val="phClr"/>
      </a:solidFill>
      <a:gradFill rotWithShape="1">
        <a:gsLst>
          <a:gs pos="0">
            <a:schemeClr val="phClr">
              <a:tint val="25000"/>
              <a:satMod val="125000"/>
            </a:schemeClr>
          </a:gs>
          <a:gs pos="40000">
            <a:schemeClr val="phClr">
              <a:tint val="55000"/>
              <a:satMod val="130000"/>
            </a:schemeClr>
          </a:gs>
          <a:gs pos="50000">
            <a:schemeClr val="phClr">
              <a:tint val="59000"/>
              <a:satMod val="130000"/>
            </a:schemeClr>
          </a:gs>
          <a:gs pos="65000">
            <a:schemeClr val="phClr">
              <a:tint val="55000"/>
              <a:satMod val="130000"/>
            </a:schemeClr>
          </a:gs>
          <a:gs pos="100000">
            <a:schemeClr val="phClr">
              <a:tint val="20000"/>
              <a:satMod val="125000"/>
            </a:schemeClr>
          </a:gs>
        </a:gsLst>
        <a:lin ang="5400000" scaled="0"/>
      </a:gradFill>
      <a:gradFill rotWithShape="1">
        <a:gsLst>
          <a:gs pos="0">
            <a:schemeClr val="phClr">
              <a:tint val="48000"/>
              <a:satMod val="138000"/>
            </a:schemeClr>
          </a:gs>
          <a:gs pos="25000">
            <a:schemeClr val="phClr">
              <a:tint val="85000"/>
            </a:schemeClr>
          </a:gs>
          <a:gs pos="40000">
            <a:schemeClr val="phClr">
              <a:tint val="92000"/>
            </a:schemeClr>
          </a:gs>
          <a:gs pos="50000">
            <a:schemeClr val="phClr">
              <a:tint val="93000"/>
            </a:schemeClr>
          </a:gs>
          <a:gs pos="60000">
            <a:schemeClr val="phClr">
              <a:tint val="92000"/>
            </a:schemeClr>
          </a:gs>
          <a:gs pos="75000">
            <a:schemeClr val="phClr">
              <a:tint val="83000"/>
              <a:satMod val="108000"/>
            </a:schemeClr>
          </a:gs>
          <a:gs pos="100000">
            <a:schemeClr val="phClr">
              <a:tint val="48000"/>
              <a:satMod val="150000"/>
            </a:schemeClr>
          </a:gs>
        </a:gsLst>
        <a:lin ang="5400000" scaled="0"/>
      </a:gradFill>
    </a:fillStyleLst>
    <a:lnStyleLst>
      <a:ln w="12000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glow rad="63500">
            <a:schemeClr val="phClr">
              <a:alpha val="45000"/>
              <a:satMod val="120000"/>
            </a:schemeClr>
          </a:glow>
        </a:effectLst>
      </a:effectStyle>
      <a:effectStyle>
        <a:effectLst>
          <a:glow rad="63500">
            <a:schemeClr val="phClr">
              <a:alpha val="45000"/>
              <a:satMod val="120000"/>
            </a:schemeClr>
          </a:glo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>
          <a:bevelT w="0" h="0"/>
          <a:contourClr>
            <a:schemeClr val="phClr">
              <a:tint val="70000"/>
            </a:schemeClr>
          </a:contourClr>
        </a:sp3d>
      </a:effectStyle>
      <a:effectStyle>
        <a:effectLst>
          <a:glow rad="101500">
            <a:schemeClr val="phClr">
              <a:alpha val="42000"/>
              <a:satMod val="120000"/>
            </a:schemeClr>
          </a:glow>
        </a:effectLst>
        <a:scene3d>
          <a:camera prst="orthographicFront" fov="0">
            <a:rot lat="0" lon="0" rev="0"/>
          </a:camera>
          <a:lightRig rig="glow" dir="t">
            <a:rot lat="0" lon="0" rev="4800000"/>
          </a:lightRig>
        </a:scene3d>
        <a:sp3d prstMaterial="powder">
          <a:bevelT w="50800" h="50800"/>
          <a:contourClr>
            <a:schemeClr val="phClr"/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Business Pie Chart">
    <a:dk1>
      <a:srgbClr val="000000"/>
    </a:dk1>
    <a:lt1>
      <a:srgbClr val="FFFFFF"/>
    </a:lt1>
    <a:dk2>
      <a:srgbClr val="002060"/>
    </a:dk2>
    <a:lt2>
      <a:srgbClr val="96CCFF"/>
    </a:lt2>
    <a:accent1>
      <a:srgbClr val="3556D0"/>
    </a:accent1>
    <a:accent2>
      <a:srgbClr val="E05524"/>
    </a:accent2>
    <a:accent3>
      <a:srgbClr val="F6B514"/>
    </a:accent3>
    <a:accent4>
      <a:srgbClr val="3DC031"/>
    </a:accent4>
    <a:accent5>
      <a:srgbClr val="CBCBCB"/>
    </a:accent5>
    <a:accent6>
      <a:srgbClr val="5F5F5F"/>
    </a:accent6>
    <a:hlink>
      <a:srgbClr val="96CCFF"/>
    </a:hlink>
    <a:folHlink>
      <a:srgbClr val="3556D0"/>
    </a:folHlink>
  </a:clrScheme>
  <a:fontScheme name="Verve">
    <a:majorFont>
      <a:latin typeface="Century Gothic"/>
      <a:ea typeface=""/>
      <a:cs typeface=""/>
      <a:font script="Jpan" typeface="HGｺﾞｼｯｸM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Century Gothic"/>
      <a:ea typeface=""/>
      <a:cs typeface=""/>
      <a:font script="Jpan" typeface="ＭＳ ゴシック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inorFont>
  </a:fontScheme>
  <a:fmtScheme name="Metro">
    <a:fillStyleLst>
      <a:solidFill>
        <a:schemeClr val="phClr"/>
      </a:solidFill>
      <a:gradFill rotWithShape="1">
        <a:gsLst>
          <a:gs pos="0">
            <a:schemeClr val="phClr">
              <a:tint val="25000"/>
              <a:satMod val="125000"/>
            </a:schemeClr>
          </a:gs>
          <a:gs pos="40000">
            <a:schemeClr val="phClr">
              <a:tint val="55000"/>
              <a:satMod val="130000"/>
            </a:schemeClr>
          </a:gs>
          <a:gs pos="50000">
            <a:schemeClr val="phClr">
              <a:tint val="59000"/>
              <a:satMod val="130000"/>
            </a:schemeClr>
          </a:gs>
          <a:gs pos="65000">
            <a:schemeClr val="phClr">
              <a:tint val="55000"/>
              <a:satMod val="130000"/>
            </a:schemeClr>
          </a:gs>
          <a:gs pos="100000">
            <a:schemeClr val="phClr">
              <a:tint val="20000"/>
              <a:satMod val="125000"/>
            </a:schemeClr>
          </a:gs>
        </a:gsLst>
        <a:lin ang="5400000" scaled="0"/>
      </a:gradFill>
      <a:gradFill rotWithShape="1">
        <a:gsLst>
          <a:gs pos="0">
            <a:schemeClr val="phClr">
              <a:tint val="48000"/>
              <a:satMod val="138000"/>
            </a:schemeClr>
          </a:gs>
          <a:gs pos="25000">
            <a:schemeClr val="phClr">
              <a:tint val="85000"/>
            </a:schemeClr>
          </a:gs>
          <a:gs pos="40000">
            <a:schemeClr val="phClr">
              <a:tint val="92000"/>
            </a:schemeClr>
          </a:gs>
          <a:gs pos="50000">
            <a:schemeClr val="phClr">
              <a:tint val="93000"/>
            </a:schemeClr>
          </a:gs>
          <a:gs pos="60000">
            <a:schemeClr val="phClr">
              <a:tint val="92000"/>
            </a:schemeClr>
          </a:gs>
          <a:gs pos="75000">
            <a:schemeClr val="phClr">
              <a:tint val="83000"/>
              <a:satMod val="108000"/>
            </a:schemeClr>
          </a:gs>
          <a:gs pos="100000">
            <a:schemeClr val="phClr">
              <a:tint val="48000"/>
              <a:satMod val="150000"/>
            </a:schemeClr>
          </a:gs>
        </a:gsLst>
        <a:lin ang="5400000" scaled="0"/>
      </a:gradFill>
    </a:fillStyleLst>
    <a:lnStyleLst>
      <a:ln w="12000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glow rad="63500">
            <a:schemeClr val="phClr">
              <a:alpha val="45000"/>
              <a:satMod val="120000"/>
            </a:schemeClr>
          </a:glow>
        </a:effectLst>
      </a:effectStyle>
      <a:effectStyle>
        <a:effectLst>
          <a:glow rad="63500">
            <a:schemeClr val="phClr">
              <a:alpha val="45000"/>
              <a:satMod val="120000"/>
            </a:schemeClr>
          </a:glo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>
          <a:bevelT w="0" h="0"/>
          <a:contourClr>
            <a:schemeClr val="phClr">
              <a:tint val="70000"/>
            </a:schemeClr>
          </a:contourClr>
        </a:sp3d>
      </a:effectStyle>
      <a:effectStyle>
        <a:effectLst>
          <a:glow rad="101500">
            <a:schemeClr val="phClr">
              <a:alpha val="42000"/>
              <a:satMod val="120000"/>
            </a:schemeClr>
          </a:glow>
        </a:effectLst>
        <a:scene3d>
          <a:camera prst="orthographicFront" fov="0">
            <a:rot lat="0" lon="0" rev="0"/>
          </a:camera>
          <a:lightRig rig="glow" dir="t">
            <a:rot lat="0" lon="0" rev="4800000"/>
          </a:lightRig>
        </a:scene3d>
        <a:sp3d prstMaterial="powder">
          <a:bevelT w="50800" h="50800"/>
          <a:contourClr>
            <a:schemeClr val="phClr"/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Business Pie Chart">
    <a:dk1>
      <a:srgbClr val="000000"/>
    </a:dk1>
    <a:lt1>
      <a:srgbClr val="FFFFFF"/>
    </a:lt1>
    <a:dk2>
      <a:srgbClr val="002060"/>
    </a:dk2>
    <a:lt2>
      <a:srgbClr val="96CCFF"/>
    </a:lt2>
    <a:accent1>
      <a:srgbClr val="3556D0"/>
    </a:accent1>
    <a:accent2>
      <a:srgbClr val="E05524"/>
    </a:accent2>
    <a:accent3>
      <a:srgbClr val="F6B514"/>
    </a:accent3>
    <a:accent4>
      <a:srgbClr val="3DC031"/>
    </a:accent4>
    <a:accent5>
      <a:srgbClr val="CBCBCB"/>
    </a:accent5>
    <a:accent6>
      <a:srgbClr val="5F5F5F"/>
    </a:accent6>
    <a:hlink>
      <a:srgbClr val="96CCFF"/>
    </a:hlink>
    <a:folHlink>
      <a:srgbClr val="3556D0"/>
    </a:folHlink>
  </a:clrScheme>
  <a:fontScheme name="Verve">
    <a:majorFont>
      <a:latin typeface="Century Gothic"/>
      <a:ea typeface=""/>
      <a:cs typeface=""/>
      <a:font script="Jpan" typeface="HGｺﾞｼｯｸM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Century Gothic"/>
      <a:ea typeface=""/>
      <a:cs typeface=""/>
      <a:font script="Jpan" typeface="ＭＳ ゴシック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inorFont>
  </a:fontScheme>
  <a:fmtScheme name="Metro">
    <a:fillStyleLst>
      <a:solidFill>
        <a:schemeClr val="phClr"/>
      </a:solidFill>
      <a:gradFill rotWithShape="1">
        <a:gsLst>
          <a:gs pos="0">
            <a:schemeClr val="phClr">
              <a:tint val="25000"/>
              <a:satMod val="125000"/>
            </a:schemeClr>
          </a:gs>
          <a:gs pos="40000">
            <a:schemeClr val="phClr">
              <a:tint val="55000"/>
              <a:satMod val="130000"/>
            </a:schemeClr>
          </a:gs>
          <a:gs pos="50000">
            <a:schemeClr val="phClr">
              <a:tint val="59000"/>
              <a:satMod val="130000"/>
            </a:schemeClr>
          </a:gs>
          <a:gs pos="65000">
            <a:schemeClr val="phClr">
              <a:tint val="55000"/>
              <a:satMod val="130000"/>
            </a:schemeClr>
          </a:gs>
          <a:gs pos="100000">
            <a:schemeClr val="phClr">
              <a:tint val="20000"/>
              <a:satMod val="125000"/>
            </a:schemeClr>
          </a:gs>
        </a:gsLst>
        <a:lin ang="5400000" scaled="0"/>
      </a:gradFill>
      <a:gradFill rotWithShape="1">
        <a:gsLst>
          <a:gs pos="0">
            <a:schemeClr val="phClr">
              <a:tint val="48000"/>
              <a:satMod val="138000"/>
            </a:schemeClr>
          </a:gs>
          <a:gs pos="25000">
            <a:schemeClr val="phClr">
              <a:tint val="85000"/>
            </a:schemeClr>
          </a:gs>
          <a:gs pos="40000">
            <a:schemeClr val="phClr">
              <a:tint val="92000"/>
            </a:schemeClr>
          </a:gs>
          <a:gs pos="50000">
            <a:schemeClr val="phClr">
              <a:tint val="93000"/>
            </a:schemeClr>
          </a:gs>
          <a:gs pos="60000">
            <a:schemeClr val="phClr">
              <a:tint val="92000"/>
            </a:schemeClr>
          </a:gs>
          <a:gs pos="75000">
            <a:schemeClr val="phClr">
              <a:tint val="83000"/>
              <a:satMod val="108000"/>
            </a:schemeClr>
          </a:gs>
          <a:gs pos="100000">
            <a:schemeClr val="phClr">
              <a:tint val="48000"/>
              <a:satMod val="150000"/>
            </a:schemeClr>
          </a:gs>
        </a:gsLst>
        <a:lin ang="5400000" scaled="0"/>
      </a:gradFill>
    </a:fillStyleLst>
    <a:lnStyleLst>
      <a:ln w="12000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glow rad="63500">
            <a:schemeClr val="phClr">
              <a:alpha val="45000"/>
              <a:satMod val="120000"/>
            </a:schemeClr>
          </a:glow>
        </a:effectLst>
      </a:effectStyle>
      <a:effectStyle>
        <a:effectLst>
          <a:glow rad="63500">
            <a:schemeClr val="phClr">
              <a:alpha val="45000"/>
              <a:satMod val="120000"/>
            </a:schemeClr>
          </a:glo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>
          <a:bevelT w="0" h="0"/>
          <a:contourClr>
            <a:schemeClr val="phClr">
              <a:tint val="70000"/>
            </a:schemeClr>
          </a:contourClr>
        </a:sp3d>
      </a:effectStyle>
      <a:effectStyle>
        <a:effectLst>
          <a:glow rad="101500">
            <a:schemeClr val="phClr">
              <a:alpha val="42000"/>
              <a:satMod val="120000"/>
            </a:schemeClr>
          </a:glow>
        </a:effectLst>
        <a:scene3d>
          <a:camera prst="orthographicFront" fov="0">
            <a:rot lat="0" lon="0" rev="0"/>
          </a:camera>
          <a:lightRig rig="glow" dir="t">
            <a:rot lat="0" lon="0" rev="4800000"/>
          </a:lightRig>
        </a:scene3d>
        <a:sp3d prstMaterial="powder">
          <a:bevelT w="50800" h="50800"/>
          <a:contourClr>
            <a:schemeClr val="phClr"/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Business Pie Chart">
    <a:dk1>
      <a:srgbClr val="000000"/>
    </a:dk1>
    <a:lt1>
      <a:srgbClr val="FFFFFF"/>
    </a:lt1>
    <a:dk2>
      <a:srgbClr val="002060"/>
    </a:dk2>
    <a:lt2>
      <a:srgbClr val="96CCFF"/>
    </a:lt2>
    <a:accent1>
      <a:srgbClr val="3556D0"/>
    </a:accent1>
    <a:accent2>
      <a:srgbClr val="E05524"/>
    </a:accent2>
    <a:accent3>
      <a:srgbClr val="F6B514"/>
    </a:accent3>
    <a:accent4>
      <a:srgbClr val="3DC031"/>
    </a:accent4>
    <a:accent5>
      <a:srgbClr val="CBCBCB"/>
    </a:accent5>
    <a:accent6>
      <a:srgbClr val="5F5F5F"/>
    </a:accent6>
    <a:hlink>
      <a:srgbClr val="96CCFF"/>
    </a:hlink>
    <a:folHlink>
      <a:srgbClr val="3556D0"/>
    </a:folHlink>
  </a:clrScheme>
  <a:fontScheme name="Verve">
    <a:majorFont>
      <a:latin typeface="Century Gothic"/>
      <a:ea typeface=""/>
      <a:cs typeface=""/>
      <a:font script="Jpan" typeface="HGｺﾞｼｯｸM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Century Gothic"/>
      <a:ea typeface=""/>
      <a:cs typeface=""/>
      <a:font script="Jpan" typeface="ＭＳ ゴシック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inorFont>
  </a:fontScheme>
  <a:fmtScheme name="Metro">
    <a:fillStyleLst>
      <a:solidFill>
        <a:schemeClr val="phClr"/>
      </a:solidFill>
      <a:gradFill rotWithShape="1">
        <a:gsLst>
          <a:gs pos="0">
            <a:schemeClr val="phClr">
              <a:tint val="25000"/>
              <a:satMod val="125000"/>
            </a:schemeClr>
          </a:gs>
          <a:gs pos="40000">
            <a:schemeClr val="phClr">
              <a:tint val="55000"/>
              <a:satMod val="130000"/>
            </a:schemeClr>
          </a:gs>
          <a:gs pos="50000">
            <a:schemeClr val="phClr">
              <a:tint val="59000"/>
              <a:satMod val="130000"/>
            </a:schemeClr>
          </a:gs>
          <a:gs pos="65000">
            <a:schemeClr val="phClr">
              <a:tint val="55000"/>
              <a:satMod val="130000"/>
            </a:schemeClr>
          </a:gs>
          <a:gs pos="100000">
            <a:schemeClr val="phClr">
              <a:tint val="20000"/>
              <a:satMod val="125000"/>
            </a:schemeClr>
          </a:gs>
        </a:gsLst>
        <a:lin ang="5400000" scaled="0"/>
      </a:gradFill>
      <a:gradFill rotWithShape="1">
        <a:gsLst>
          <a:gs pos="0">
            <a:schemeClr val="phClr">
              <a:tint val="48000"/>
              <a:satMod val="138000"/>
            </a:schemeClr>
          </a:gs>
          <a:gs pos="25000">
            <a:schemeClr val="phClr">
              <a:tint val="85000"/>
            </a:schemeClr>
          </a:gs>
          <a:gs pos="40000">
            <a:schemeClr val="phClr">
              <a:tint val="92000"/>
            </a:schemeClr>
          </a:gs>
          <a:gs pos="50000">
            <a:schemeClr val="phClr">
              <a:tint val="93000"/>
            </a:schemeClr>
          </a:gs>
          <a:gs pos="60000">
            <a:schemeClr val="phClr">
              <a:tint val="92000"/>
            </a:schemeClr>
          </a:gs>
          <a:gs pos="75000">
            <a:schemeClr val="phClr">
              <a:tint val="83000"/>
              <a:satMod val="108000"/>
            </a:schemeClr>
          </a:gs>
          <a:gs pos="100000">
            <a:schemeClr val="phClr">
              <a:tint val="48000"/>
              <a:satMod val="150000"/>
            </a:schemeClr>
          </a:gs>
        </a:gsLst>
        <a:lin ang="5400000" scaled="0"/>
      </a:gradFill>
    </a:fillStyleLst>
    <a:lnStyleLst>
      <a:ln w="12000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glow rad="63500">
            <a:schemeClr val="phClr">
              <a:alpha val="45000"/>
              <a:satMod val="120000"/>
            </a:schemeClr>
          </a:glow>
        </a:effectLst>
      </a:effectStyle>
      <a:effectStyle>
        <a:effectLst>
          <a:glow rad="63500">
            <a:schemeClr val="phClr">
              <a:alpha val="45000"/>
              <a:satMod val="120000"/>
            </a:schemeClr>
          </a:glo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>
          <a:bevelT w="0" h="0"/>
          <a:contourClr>
            <a:schemeClr val="phClr">
              <a:tint val="70000"/>
            </a:schemeClr>
          </a:contourClr>
        </a:sp3d>
      </a:effectStyle>
      <a:effectStyle>
        <a:effectLst>
          <a:glow rad="101500">
            <a:schemeClr val="phClr">
              <a:alpha val="42000"/>
              <a:satMod val="120000"/>
            </a:schemeClr>
          </a:glow>
        </a:effectLst>
        <a:scene3d>
          <a:camera prst="orthographicFront" fov="0">
            <a:rot lat="0" lon="0" rev="0"/>
          </a:camera>
          <a:lightRig rig="glow" dir="t">
            <a:rot lat="0" lon="0" rev="4800000"/>
          </a:lightRig>
        </a:scene3d>
        <a:sp3d prstMaterial="powder">
          <a:bevelT w="50800" h="50800"/>
          <a:contourClr>
            <a:schemeClr val="phClr"/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Business Pie Chart">
    <a:dk1>
      <a:srgbClr val="000000"/>
    </a:dk1>
    <a:lt1>
      <a:srgbClr val="FFFFFF"/>
    </a:lt1>
    <a:dk2>
      <a:srgbClr val="002060"/>
    </a:dk2>
    <a:lt2>
      <a:srgbClr val="96CCFF"/>
    </a:lt2>
    <a:accent1>
      <a:srgbClr val="3556D0"/>
    </a:accent1>
    <a:accent2>
      <a:srgbClr val="E05524"/>
    </a:accent2>
    <a:accent3>
      <a:srgbClr val="F6B514"/>
    </a:accent3>
    <a:accent4>
      <a:srgbClr val="3DC031"/>
    </a:accent4>
    <a:accent5>
      <a:srgbClr val="CBCBCB"/>
    </a:accent5>
    <a:accent6>
      <a:srgbClr val="5F5F5F"/>
    </a:accent6>
    <a:hlink>
      <a:srgbClr val="96CCFF"/>
    </a:hlink>
    <a:folHlink>
      <a:srgbClr val="3556D0"/>
    </a:folHlink>
  </a:clrScheme>
  <a:fontScheme name="Verve">
    <a:majorFont>
      <a:latin typeface="Century Gothic"/>
      <a:ea typeface=""/>
      <a:cs typeface=""/>
      <a:font script="Jpan" typeface="HGｺﾞｼｯｸM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Century Gothic"/>
      <a:ea typeface=""/>
      <a:cs typeface=""/>
      <a:font script="Jpan" typeface="ＭＳ ゴシック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inorFont>
  </a:fontScheme>
  <a:fmtScheme name="Metro">
    <a:fillStyleLst>
      <a:solidFill>
        <a:schemeClr val="phClr"/>
      </a:solidFill>
      <a:gradFill rotWithShape="1">
        <a:gsLst>
          <a:gs pos="0">
            <a:schemeClr val="phClr">
              <a:tint val="25000"/>
              <a:satMod val="125000"/>
            </a:schemeClr>
          </a:gs>
          <a:gs pos="40000">
            <a:schemeClr val="phClr">
              <a:tint val="55000"/>
              <a:satMod val="130000"/>
            </a:schemeClr>
          </a:gs>
          <a:gs pos="50000">
            <a:schemeClr val="phClr">
              <a:tint val="59000"/>
              <a:satMod val="130000"/>
            </a:schemeClr>
          </a:gs>
          <a:gs pos="65000">
            <a:schemeClr val="phClr">
              <a:tint val="55000"/>
              <a:satMod val="130000"/>
            </a:schemeClr>
          </a:gs>
          <a:gs pos="100000">
            <a:schemeClr val="phClr">
              <a:tint val="20000"/>
              <a:satMod val="125000"/>
            </a:schemeClr>
          </a:gs>
        </a:gsLst>
        <a:lin ang="5400000" scaled="0"/>
      </a:gradFill>
      <a:gradFill rotWithShape="1">
        <a:gsLst>
          <a:gs pos="0">
            <a:schemeClr val="phClr">
              <a:tint val="48000"/>
              <a:satMod val="138000"/>
            </a:schemeClr>
          </a:gs>
          <a:gs pos="25000">
            <a:schemeClr val="phClr">
              <a:tint val="85000"/>
            </a:schemeClr>
          </a:gs>
          <a:gs pos="40000">
            <a:schemeClr val="phClr">
              <a:tint val="92000"/>
            </a:schemeClr>
          </a:gs>
          <a:gs pos="50000">
            <a:schemeClr val="phClr">
              <a:tint val="93000"/>
            </a:schemeClr>
          </a:gs>
          <a:gs pos="60000">
            <a:schemeClr val="phClr">
              <a:tint val="92000"/>
            </a:schemeClr>
          </a:gs>
          <a:gs pos="75000">
            <a:schemeClr val="phClr">
              <a:tint val="83000"/>
              <a:satMod val="108000"/>
            </a:schemeClr>
          </a:gs>
          <a:gs pos="100000">
            <a:schemeClr val="phClr">
              <a:tint val="48000"/>
              <a:satMod val="150000"/>
            </a:schemeClr>
          </a:gs>
        </a:gsLst>
        <a:lin ang="5400000" scaled="0"/>
      </a:gradFill>
    </a:fillStyleLst>
    <a:lnStyleLst>
      <a:ln w="12000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glow rad="63500">
            <a:schemeClr val="phClr">
              <a:alpha val="45000"/>
              <a:satMod val="120000"/>
            </a:schemeClr>
          </a:glow>
        </a:effectLst>
      </a:effectStyle>
      <a:effectStyle>
        <a:effectLst>
          <a:glow rad="63500">
            <a:schemeClr val="phClr">
              <a:alpha val="45000"/>
              <a:satMod val="120000"/>
            </a:schemeClr>
          </a:glo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>
          <a:bevelT w="0" h="0"/>
          <a:contourClr>
            <a:schemeClr val="phClr">
              <a:tint val="70000"/>
            </a:schemeClr>
          </a:contourClr>
        </a:sp3d>
      </a:effectStyle>
      <a:effectStyle>
        <a:effectLst>
          <a:glow rad="101500">
            <a:schemeClr val="phClr">
              <a:alpha val="42000"/>
              <a:satMod val="120000"/>
            </a:schemeClr>
          </a:glow>
        </a:effectLst>
        <a:scene3d>
          <a:camera prst="orthographicFront" fov="0">
            <a:rot lat="0" lon="0" rev="0"/>
          </a:camera>
          <a:lightRig rig="glow" dir="t">
            <a:rot lat="0" lon="0" rev="4800000"/>
          </a:lightRig>
        </a:scene3d>
        <a:sp3d prstMaterial="powder">
          <a:bevelT w="50800" h="50800"/>
          <a:contourClr>
            <a:schemeClr val="phClr"/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Business Pie Chart">
    <a:dk1>
      <a:srgbClr val="000000"/>
    </a:dk1>
    <a:lt1>
      <a:srgbClr val="FFFFFF"/>
    </a:lt1>
    <a:dk2>
      <a:srgbClr val="002060"/>
    </a:dk2>
    <a:lt2>
      <a:srgbClr val="96CCFF"/>
    </a:lt2>
    <a:accent1>
      <a:srgbClr val="3556D0"/>
    </a:accent1>
    <a:accent2>
      <a:srgbClr val="E05524"/>
    </a:accent2>
    <a:accent3>
      <a:srgbClr val="F6B514"/>
    </a:accent3>
    <a:accent4>
      <a:srgbClr val="3DC031"/>
    </a:accent4>
    <a:accent5>
      <a:srgbClr val="CBCBCB"/>
    </a:accent5>
    <a:accent6>
      <a:srgbClr val="5F5F5F"/>
    </a:accent6>
    <a:hlink>
      <a:srgbClr val="96CCFF"/>
    </a:hlink>
    <a:folHlink>
      <a:srgbClr val="3556D0"/>
    </a:folHlink>
  </a:clrScheme>
  <a:fontScheme name="Verve">
    <a:majorFont>
      <a:latin typeface="Century Gothic"/>
      <a:ea typeface=""/>
      <a:cs typeface=""/>
      <a:font script="Jpan" typeface="HGｺﾞｼｯｸM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Century Gothic"/>
      <a:ea typeface=""/>
      <a:cs typeface=""/>
      <a:font script="Jpan" typeface="ＭＳ ゴシック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inorFont>
  </a:fontScheme>
  <a:fmtScheme name="Metro">
    <a:fillStyleLst>
      <a:solidFill>
        <a:schemeClr val="phClr"/>
      </a:solidFill>
      <a:gradFill rotWithShape="1">
        <a:gsLst>
          <a:gs pos="0">
            <a:schemeClr val="phClr">
              <a:tint val="25000"/>
              <a:satMod val="125000"/>
            </a:schemeClr>
          </a:gs>
          <a:gs pos="40000">
            <a:schemeClr val="phClr">
              <a:tint val="55000"/>
              <a:satMod val="130000"/>
            </a:schemeClr>
          </a:gs>
          <a:gs pos="50000">
            <a:schemeClr val="phClr">
              <a:tint val="59000"/>
              <a:satMod val="130000"/>
            </a:schemeClr>
          </a:gs>
          <a:gs pos="65000">
            <a:schemeClr val="phClr">
              <a:tint val="55000"/>
              <a:satMod val="130000"/>
            </a:schemeClr>
          </a:gs>
          <a:gs pos="100000">
            <a:schemeClr val="phClr">
              <a:tint val="20000"/>
              <a:satMod val="125000"/>
            </a:schemeClr>
          </a:gs>
        </a:gsLst>
        <a:lin ang="5400000" scaled="0"/>
      </a:gradFill>
      <a:gradFill rotWithShape="1">
        <a:gsLst>
          <a:gs pos="0">
            <a:schemeClr val="phClr">
              <a:tint val="48000"/>
              <a:satMod val="138000"/>
            </a:schemeClr>
          </a:gs>
          <a:gs pos="25000">
            <a:schemeClr val="phClr">
              <a:tint val="85000"/>
            </a:schemeClr>
          </a:gs>
          <a:gs pos="40000">
            <a:schemeClr val="phClr">
              <a:tint val="92000"/>
            </a:schemeClr>
          </a:gs>
          <a:gs pos="50000">
            <a:schemeClr val="phClr">
              <a:tint val="93000"/>
            </a:schemeClr>
          </a:gs>
          <a:gs pos="60000">
            <a:schemeClr val="phClr">
              <a:tint val="92000"/>
            </a:schemeClr>
          </a:gs>
          <a:gs pos="75000">
            <a:schemeClr val="phClr">
              <a:tint val="83000"/>
              <a:satMod val="108000"/>
            </a:schemeClr>
          </a:gs>
          <a:gs pos="100000">
            <a:schemeClr val="phClr">
              <a:tint val="48000"/>
              <a:satMod val="150000"/>
            </a:schemeClr>
          </a:gs>
        </a:gsLst>
        <a:lin ang="5400000" scaled="0"/>
      </a:gradFill>
    </a:fillStyleLst>
    <a:lnStyleLst>
      <a:ln w="12000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glow rad="63500">
            <a:schemeClr val="phClr">
              <a:alpha val="45000"/>
              <a:satMod val="120000"/>
            </a:schemeClr>
          </a:glow>
        </a:effectLst>
      </a:effectStyle>
      <a:effectStyle>
        <a:effectLst>
          <a:glow rad="63500">
            <a:schemeClr val="phClr">
              <a:alpha val="45000"/>
              <a:satMod val="120000"/>
            </a:schemeClr>
          </a:glo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>
          <a:bevelT w="0" h="0"/>
          <a:contourClr>
            <a:schemeClr val="phClr">
              <a:tint val="70000"/>
            </a:schemeClr>
          </a:contourClr>
        </a:sp3d>
      </a:effectStyle>
      <a:effectStyle>
        <a:effectLst>
          <a:glow rad="101500">
            <a:schemeClr val="phClr">
              <a:alpha val="42000"/>
              <a:satMod val="120000"/>
            </a:schemeClr>
          </a:glow>
        </a:effectLst>
        <a:scene3d>
          <a:camera prst="orthographicFront" fov="0">
            <a:rot lat="0" lon="0" rev="0"/>
          </a:camera>
          <a:lightRig rig="glow" dir="t">
            <a:rot lat="0" lon="0" rev="4800000"/>
          </a:lightRig>
        </a:scene3d>
        <a:sp3d prstMaterial="powder">
          <a:bevelT w="50800" h="50800"/>
          <a:contourClr>
            <a:schemeClr val="phClr"/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Business Pie Chart">
    <a:dk1>
      <a:srgbClr val="000000"/>
    </a:dk1>
    <a:lt1>
      <a:srgbClr val="FFFFFF"/>
    </a:lt1>
    <a:dk2>
      <a:srgbClr val="002060"/>
    </a:dk2>
    <a:lt2>
      <a:srgbClr val="96CCFF"/>
    </a:lt2>
    <a:accent1>
      <a:srgbClr val="3556D0"/>
    </a:accent1>
    <a:accent2>
      <a:srgbClr val="E05524"/>
    </a:accent2>
    <a:accent3>
      <a:srgbClr val="F6B514"/>
    </a:accent3>
    <a:accent4>
      <a:srgbClr val="3DC031"/>
    </a:accent4>
    <a:accent5>
      <a:srgbClr val="CBCBCB"/>
    </a:accent5>
    <a:accent6>
      <a:srgbClr val="5F5F5F"/>
    </a:accent6>
    <a:hlink>
      <a:srgbClr val="96CCFF"/>
    </a:hlink>
    <a:folHlink>
      <a:srgbClr val="3556D0"/>
    </a:folHlink>
  </a:clrScheme>
  <a:fontScheme name="Verve">
    <a:majorFont>
      <a:latin typeface="Century Gothic"/>
      <a:ea typeface=""/>
      <a:cs typeface=""/>
      <a:font script="Jpan" typeface="HGｺﾞｼｯｸM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Century Gothic"/>
      <a:ea typeface=""/>
      <a:cs typeface=""/>
      <a:font script="Jpan" typeface="ＭＳ ゴシック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inorFont>
  </a:fontScheme>
  <a:fmtScheme name="Metro">
    <a:fillStyleLst>
      <a:solidFill>
        <a:schemeClr val="phClr"/>
      </a:solidFill>
      <a:gradFill rotWithShape="1">
        <a:gsLst>
          <a:gs pos="0">
            <a:schemeClr val="phClr">
              <a:tint val="25000"/>
              <a:satMod val="125000"/>
            </a:schemeClr>
          </a:gs>
          <a:gs pos="40000">
            <a:schemeClr val="phClr">
              <a:tint val="55000"/>
              <a:satMod val="130000"/>
            </a:schemeClr>
          </a:gs>
          <a:gs pos="50000">
            <a:schemeClr val="phClr">
              <a:tint val="59000"/>
              <a:satMod val="130000"/>
            </a:schemeClr>
          </a:gs>
          <a:gs pos="65000">
            <a:schemeClr val="phClr">
              <a:tint val="55000"/>
              <a:satMod val="130000"/>
            </a:schemeClr>
          </a:gs>
          <a:gs pos="100000">
            <a:schemeClr val="phClr">
              <a:tint val="20000"/>
              <a:satMod val="125000"/>
            </a:schemeClr>
          </a:gs>
        </a:gsLst>
        <a:lin ang="5400000" scaled="0"/>
      </a:gradFill>
      <a:gradFill rotWithShape="1">
        <a:gsLst>
          <a:gs pos="0">
            <a:schemeClr val="phClr">
              <a:tint val="48000"/>
              <a:satMod val="138000"/>
            </a:schemeClr>
          </a:gs>
          <a:gs pos="25000">
            <a:schemeClr val="phClr">
              <a:tint val="85000"/>
            </a:schemeClr>
          </a:gs>
          <a:gs pos="40000">
            <a:schemeClr val="phClr">
              <a:tint val="92000"/>
            </a:schemeClr>
          </a:gs>
          <a:gs pos="50000">
            <a:schemeClr val="phClr">
              <a:tint val="93000"/>
            </a:schemeClr>
          </a:gs>
          <a:gs pos="60000">
            <a:schemeClr val="phClr">
              <a:tint val="92000"/>
            </a:schemeClr>
          </a:gs>
          <a:gs pos="75000">
            <a:schemeClr val="phClr">
              <a:tint val="83000"/>
              <a:satMod val="108000"/>
            </a:schemeClr>
          </a:gs>
          <a:gs pos="100000">
            <a:schemeClr val="phClr">
              <a:tint val="48000"/>
              <a:satMod val="150000"/>
            </a:schemeClr>
          </a:gs>
        </a:gsLst>
        <a:lin ang="5400000" scaled="0"/>
      </a:gradFill>
    </a:fillStyleLst>
    <a:lnStyleLst>
      <a:ln w="12000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glow rad="63500">
            <a:schemeClr val="phClr">
              <a:alpha val="45000"/>
              <a:satMod val="120000"/>
            </a:schemeClr>
          </a:glow>
        </a:effectLst>
      </a:effectStyle>
      <a:effectStyle>
        <a:effectLst>
          <a:glow rad="63500">
            <a:schemeClr val="phClr">
              <a:alpha val="45000"/>
              <a:satMod val="120000"/>
            </a:schemeClr>
          </a:glo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>
          <a:bevelT w="0" h="0"/>
          <a:contourClr>
            <a:schemeClr val="phClr">
              <a:tint val="70000"/>
            </a:schemeClr>
          </a:contourClr>
        </a:sp3d>
      </a:effectStyle>
      <a:effectStyle>
        <a:effectLst>
          <a:glow rad="101500">
            <a:schemeClr val="phClr">
              <a:alpha val="42000"/>
              <a:satMod val="120000"/>
            </a:schemeClr>
          </a:glow>
        </a:effectLst>
        <a:scene3d>
          <a:camera prst="orthographicFront" fov="0">
            <a:rot lat="0" lon="0" rev="0"/>
          </a:camera>
          <a:lightRig rig="glow" dir="t">
            <a:rot lat="0" lon="0" rev="4800000"/>
          </a:lightRig>
        </a:scene3d>
        <a:sp3d prstMaterial="powder">
          <a:bevelT w="50800" h="50800"/>
          <a:contourClr>
            <a:schemeClr val="phClr"/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Business Pie Chart">
    <a:dk1>
      <a:srgbClr val="000000"/>
    </a:dk1>
    <a:lt1>
      <a:srgbClr val="FFFFFF"/>
    </a:lt1>
    <a:dk2>
      <a:srgbClr val="002060"/>
    </a:dk2>
    <a:lt2>
      <a:srgbClr val="96CCFF"/>
    </a:lt2>
    <a:accent1>
      <a:srgbClr val="3556D0"/>
    </a:accent1>
    <a:accent2>
      <a:srgbClr val="E05524"/>
    </a:accent2>
    <a:accent3>
      <a:srgbClr val="F6B514"/>
    </a:accent3>
    <a:accent4>
      <a:srgbClr val="3DC031"/>
    </a:accent4>
    <a:accent5>
      <a:srgbClr val="CBCBCB"/>
    </a:accent5>
    <a:accent6>
      <a:srgbClr val="5F5F5F"/>
    </a:accent6>
    <a:hlink>
      <a:srgbClr val="96CCFF"/>
    </a:hlink>
    <a:folHlink>
      <a:srgbClr val="3556D0"/>
    </a:folHlink>
  </a:clrScheme>
  <a:fontScheme name="Verve">
    <a:majorFont>
      <a:latin typeface="Century Gothic"/>
      <a:ea typeface=""/>
      <a:cs typeface=""/>
      <a:font script="Jpan" typeface="HGｺﾞｼｯｸM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Century Gothic"/>
      <a:ea typeface=""/>
      <a:cs typeface=""/>
      <a:font script="Jpan" typeface="ＭＳ ゴシック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inorFont>
  </a:fontScheme>
  <a:fmtScheme name="Metro">
    <a:fillStyleLst>
      <a:solidFill>
        <a:schemeClr val="phClr"/>
      </a:solidFill>
      <a:gradFill rotWithShape="1">
        <a:gsLst>
          <a:gs pos="0">
            <a:schemeClr val="phClr">
              <a:tint val="25000"/>
              <a:satMod val="125000"/>
            </a:schemeClr>
          </a:gs>
          <a:gs pos="40000">
            <a:schemeClr val="phClr">
              <a:tint val="55000"/>
              <a:satMod val="130000"/>
            </a:schemeClr>
          </a:gs>
          <a:gs pos="50000">
            <a:schemeClr val="phClr">
              <a:tint val="59000"/>
              <a:satMod val="130000"/>
            </a:schemeClr>
          </a:gs>
          <a:gs pos="65000">
            <a:schemeClr val="phClr">
              <a:tint val="55000"/>
              <a:satMod val="130000"/>
            </a:schemeClr>
          </a:gs>
          <a:gs pos="100000">
            <a:schemeClr val="phClr">
              <a:tint val="20000"/>
              <a:satMod val="125000"/>
            </a:schemeClr>
          </a:gs>
        </a:gsLst>
        <a:lin ang="5400000" scaled="0"/>
      </a:gradFill>
      <a:gradFill rotWithShape="1">
        <a:gsLst>
          <a:gs pos="0">
            <a:schemeClr val="phClr">
              <a:tint val="48000"/>
              <a:satMod val="138000"/>
            </a:schemeClr>
          </a:gs>
          <a:gs pos="25000">
            <a:schemeClr val="phClr">
              <a:tint val="85000"/>
            </a:schemeClr>
          </a:gs>
          <a:gs pos="40000">
            <a:schemeClr val="phClr">
              <a:tint val="92000"/>
            </a:schemeClr>
          </a:gs>
          <a:gs pos="50000">
            <a:schemeClr val="phClr">
              <a:tint val="93000"/>
            </a:schemeClr>
          </a:gs>
          <a:gs pos="60000">
            <a:schemeClr val="phClr">
              <a:tint val="92000"/>
            </a:schemeClr>
          </a:gs>
          <a:gs pos="75000">
            <a:schemeClr val="phClr">
              <a:tint val="83000"/>
              <a:satMod val="108000"/>
            </a:schemeClr>
          </a:gs>
          <a:gs pos="100000">
            <a:schemeClr val="phClr">
              <a:tint val="48000"/>
              <a:satMod val="150000"/>
            </a:schemeClr>
          </a:gs>
        </a:gsLst>
        <a:lin ang="5400000" scaled="0"/>
      </a:gradFill>
    </a:fillStyleLst>
    <a:lnStyleLst>
      <a:ln w="12000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glow rad="63500">
            <a:schemeClr val="phClr">
              <a:alpha val="45000"/>
              <a:satMod val="120000"/>
            </a:schemeClr>
          </a:glow>
        </a:effectLst>
      </a:effectStyle>
      <a:effectStyle>
        <a:effectLst>
          <a:glow rad="63500">
            <a:schemeClr val="phClr">
              <a:alpha val="45000"/>
              <a:satMod val="120000"/>
            </a:schemeClr>
          </a:glo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>
          <a:bevelT w="0" h="0"/>
          <a:contourClr>
            <a:schemeClr val="phClr">
              <a:tint val="70000"/>
            </a:schemeClr>
          </a:contourClr>
        </a:sp3d>
      </a:effectStyle>
      <a:effectStyle>
        <a:effectLst>
          <a:glow rad="101500">
            <a:schemeClr val="phClr">
              <a:alpha val="42000"/>
              <a:satMod val="120000"/>
            </a:schemeClr>
          </a:glow>
        </a:effectLst>
        <a:scene3d>
          <a:camera prst="orthographicFront" fov="0">
            <a:rot lat="0" lon="0" rev="0"/>
          </a:camera>
          <a:lightRig rig="glow" dir="t">
            <a:rot lat="0" lon="0" rev="4800000"/>
          </a:lightRig>
        </a:scene3d>
        <a:sp3d prstMaterial="powder">
          <a:bevelT w="50800" h="50800"/>
          <a:contourClr>
            <a:schemeClr val="phClr"/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15191</TotalTime>
  <Words>316</Words>
  <Application>Microsoft Office PowerPoint</Application>
  <PresentationFormat>On-screen Show (16:9)</PresentationFormat>
  <Paragraphs>121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Century Gothic</vt:lpstr>
      <vt:lpstr>Segoe UI</vt:lpstr>
      <vt:lpstr>Perpetua</vt:lpstr>
      <vt:lpstr>Calibri</vt:lpstr>
      <vt:lpstr>Arial</vt:lpstr>
      <vt:lpstr>Office Theme</vt:lpstr>
      <vt:lpstr>2015 Survey Results</vt:lpstr>
      <vt:lpstr>Years in Service </vt:lpstr>
      <vt:lpstr>Work Location </vt:lpstr>
      <vt:lpstr>Your Position </vt:lpstr>
      <vt:lpstr>Training Attendance </vt:lpstr>
      <vt:lpstr>Personnel Contact List </vt:lpstr>
      <vt:lpstr>Making “The Ask”  </vt:lpstr>
      <vt:lpstr>Participation  </vt:lpstr>
      <vt:lpstr>Duties and Responsibilities  </vt:lpstr>
      <vt:lpstr>Coordinating “The Ask”  </vt:lpstr>
      <vt:lpstr>Staff Assistance  </vt:lpstr>
    </vt:vector>
  </TitlesOfParts>
  <Company>eclipsed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eclipse</dc:creator>
  <cp:lastModifiedBy>David McClean</cp:lastModifiedBy>
  <cp:revision>279</cp:revision>
  <cp:lastPrinted>2014-01-28T23:58:33Z</cp:lastPrinted>
  <dcterms:created xsi:type="dcterms:W3CDTF">2009-04-22T21:54:33Z</dcterms:created>
  <dcterms:modified xsi:type="dcterms:W3CDTF">2014-04-06T19:35:05Z</dcterms:modified>
</cp:coreProperties>
</file>