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8" r:id="rId2"/>
    <p:sldId id="386" r:id="rId3"/>
    <p:sldId id="385" r:id="rId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C5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4344" autoAdjust="0"/>
  </p:normalViewPr>
  <p:slideViewPr>
    <p:cSldViewPr snapToGrid="0">
      <p:cViewPr varScale="1">
        <p:scale>
          <a:sx n="62" d="100"/>
          <a:sy n="62" d="100"/>
        </p:scale>
        <p:origin x="77" y="80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-3110" y="-8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FDDF64-B1F9-44A8-8BB9-7F835D6FE8F2}" type="datetimeFigureOut">
              <a:rPr lang="en-US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37840" cy="461804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1F748-AFC5-4636-8548-C70297C91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777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927430-DE9D-44FB-BECB-39265B28A89D}" type="datetimeFigureOut">
              <a:rPr lang="en-US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37840" cy="461804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61C8F0-CBF9-40EE-81C5-BD1D5D8021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334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19406-72A5-4A21-805F-455EB0F0B75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9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680DC-CB24-4E04-9934-22810243D5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6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19406-72A5-4A21-805F-455EB0F0B751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0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A9E1F-7697-47D9-88FA-C5F90FC37E9F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560D-DF65-48AE-A79C-6F013D07A8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 descr="C:\Documents and Settings\UMAR\My Documents\My Pictures\img_bg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373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962BC-2CD3-4D8B-A3E9-92F7A6D2AAA6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4549-0A4A-434B-BED3-DE2B591B6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DB840-F9EF-44B3-AB22-5C1046E4ADBD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D0B9A-3255-4A7D-93D7-3EDFD6615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072F-5D53-40B3-A810-534EAC02AAD6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60DB-46DC-478E-8742-6116E6CD41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A35DA-8087-49EA-A3F5-B21AD4B0C3CC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BF51-3E30-4E13-BEB2-952E671AF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940E-BE21-42E0-A2A9-FAC3A1F0A03B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1C6B-AD12-46BC-B9B9-B4BEA466D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FA7FC-C513-44AD-AD37-7C89A346662D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0CB4-29D1-49A8-B0C0-BA1918C9C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BD474-7D68-4CA5-BA98-61DE28439303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641A0-7DD8-4816-819D-A3B2D60028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42E97-51BD-4522-8C98-924916807D77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5548-1F64-4F2A-AEC9-849B933F8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2218-0104-48EF-9906-CFC213A5E0BF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6AC5-7FCB-4810-8F32-EF55EC02C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170D0-AB91-4CEB-9F27-636AC226AE9A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9041-BB33-492C-8BF7-6C66D0517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C4AE8-D4CC-4D89-ACD1-175D83AE5C06}" type="datetime1">
              <a:rPr lang="en-US" smtClean="0"/>
              <a:pPr>
                <a:defRPr/>
              </a:pPr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45D66-D3B8-4299-A522-9FBB349C4C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2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20" descr="SWOT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8748" y="1078281"/>
            <a:ext cx="3567302" cy="238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2971" name="Text Box 27"/>
          <p:cNvSpPr txBox="1">
            <a:spLocks noChangeArrowheads="1"/>
          </p:cNvSpPr>
          <p:nvPr/>
        </p:nvSpPr>
        <p:spPr bwMode="auto">
          <a:xfrm>
            <a:off x="1483303" y="2287654"/>
            <a:ext cx="2843289" cy="1077206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0C0C0"/>
            </a:outerShdw>
          </a:effectLst>
        </p:spPr>
        <p:txBody>
          <a:bodyPr lIns="91429" tIns="45714" rIns="91429" bIns="45714">
            <a:spAutoFit/>
          </a:bodyPr>
          <a:lstStyle/>
          <a:p>
            <a:pPr>
              <a:defRPr/>
            </a:pPr>
            <a:r>
              <a:rPr lang="en-US" sz="1600" dirty="0">
                <a:latin typeface="Arial Narrow" pitchFamily="34" charset="0"/>
              </a:rPr>
              <a:t>External Assessment: Marketplace, competitor’s, social trends, technology, regulatory environment, economic cycles .</a:t>
            </a:r>
          </a:p>
        </p:txBody>
      </p:sp>
      <p:sp>
        <p:nvSpPr>
          <p:cNvPr id="13321" name="AutoShape 28"/>
          <p:cNvSpPr>
            <a:spLocks noChangeArrowheads="1"/>
          </p:cNvSpPr>
          <p:nvPr/>
        </p:nvSpPr>
        <p:spPr bwMode="auto">
          <a:xfrm rot="5400000">
            <a:off x="4460085" y="1500166"/>
            <a:ext cx="230871" cy="180129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 sz="1600" dirty="0"/>
          </a:p>
        </p:txBody>
      </p:sp>
      <p:sp>
        <p:nvSpPr>
          <p:cNvPr id="2002973" name="Text Box 29"/>
          <p:cNvSpPr txBox="1">
            <a:spLocks noChangeArrowheads="1"/>
          </p:cNvSpPr>
          <p:nvPr/>
        </p:nvSpPr>
        <p:spPr bwMode="auto">
          <a:xfrm>
            <a:off x="1483303" y="1078282"/>
            <a:ext cx="2800759" cy="1077206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0C0C0"/>
            </a:outerShdw>
          </a:effectLst>
        </p:spPr>
        <p:txBody>
          <a:bodyPr lIns="91429" tIns="45714" rIns="91429" bIns="45714">
            <a:spAutoFit/>
          </a:bodyPr>
          <a:lstStyle/>
          <a:p>
            <a:pPr>
              <a:defRPr/>
            </a:pPr>
            <a:r>
              <a:rPr lang="en-US" sz="1600" dirty="0">
                <a:latin typeface="Arial Narrow" pitchFamily="34" charset="0"/>
              </a:rPr>
              <a:t>Internal Assessment: Organizational assets, resources, people, culture, systems, partnerships, suppliers, . . . </a:t>
            </a:r>
          </a:p>
        </p:txBody>
      </p:sp>
      <p:sp>
        <p:nvSpPr>
          <p:cNvPr id="13323" name="AutoShape 30"/>
          <p:cNvSpPr>
            <a:spLocks noChangeArrowheads="1"/>
          </p:cNvSpPr>
          <p:nvPr/>
        </p:nvSpPr>
        <p:spPr bwMode="auto">
          <a:xfrm rot="5400000">
            <a:off x="4496360" y="2523454"/>
            <a:ext cx="230871" cy="180129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 sz="1600" dirty="0"/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2883682" y="4252053"/>
            <a:ext cx="4142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Figure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b="1" i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L-1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SWOT Matrix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internal processes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Organizational process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Examine information systems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management process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 facilities and equipment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 management process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 the skills and experience of the team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Innovation and technology process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Coordinate internal capabilities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 process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Determine areas for improvement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Productivity process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7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8" name="Text Box 39"/>
          <p:cNvSpPr txBox="1">
            <a:spLocks noChangeArrowheads="1"/>
          </p:cNvSpPr>
          <p:nvPr/>
        </p:nvSpPr>
        <p:spPr bwMode="auto">
          <a:xfrm>
            <a:off x="6056797" y="3268115"/>
            <a:ext cx="2046060" cy="276987"/>
          </a:xfrm>
          <a:prstGeom prst="rect">
            <a:avLst/>
          </a:prstGeom>
          <a:ln>
            <a:headEnd/>
            <a:tailEnd/>
          </a:ln>
          <a:scene3d>
            <a:camera prst="isometricBottomDown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SWOT</a:t>
            </a:r>
          </a:p>
        </p:txBody>
      </p:sp>
      <p:pic>
        <p:nvPicPr>
          <p:cNvPr id="13318" name="Picture 20" descr="SWOT Chart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895750" y="1086402"/>
            <a:ext cx="3152261" cy="210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Line 24"/>
          <p:cNvSpPr>
            <a:spLocks noChangeShapeType="1"/>
          </p:cNvSpPr>
          <p:nvPr/>
        </p:nvSpPr>
        <p:spPr bwMode="auto">
          <a:xfrm>
            <a:off x="961097" y="5826351"/>
            <a:ext cx="7205168" cy="0"/>
          </a:xfrm>
          <a:prstGeom prst="line">
            <a:avLst/>
          </a:prstGeom>
          <a:noFill/>
          <a:ln w="38100">
            <a:solidFill>
              <a:srgbClr val="A5002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lIns="91429" tIns="45714" rIns="91429" bIns="45714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2971" name="Text Box 27"/>
          <p:cNvSpPr txBox="1">
            <a:spLocks noChangeArrowheads="1"/>
          </p:cNvSpPr>
          <p:nvPr/>
        </p:nvSpPr>
        <p:spPr bwMode="auto">
          <a:xfrm>
            <a:off x="1483303" y="2287654"/>
            <a:ext cx="2843289" cy="1077206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0C0C0"/>
            </a:outerShdw>
          </a:effectLst>
        </p:spPr>
        <p:txBody>
          <a:bodyPr lIns="91429" tIns="45714" rIns="91429" bIns="45714">
            <a:spAutoFit/>
          </a:bodyPr>
          <a:lstStyle/>
          <a:p>
            <a:pPr>
              <a:defRPr/>
            </a:pPr>
            <a:r>
              <a:rPr lang="en-US" sz="1600" dirty="0">
                <a:latin typeface="Arial Narrow" pitchFamily="34" charset="0"/>
              </a:rPr>
              <a:t>External Assessment: Marketplace, competitor’s, social trends, technology, regulatory environment, economic cycles .</a:t>
            </a:r>
          </a:p>
        </p:txBody>
      </p:sp>
      <p:sp>
        <p:nvSpPr>
          <p:cNvPr id="13321" name="AutoShape 28"/>
          <p:cNvSpPr>
            <a:spLocks noChangeArrowheads="1"/>
          </p:cNvSpPr>
          <p:nvPr/>
        </p:nvSpPr>
        <p:spPr bwMode="auto">
          <a:xfrm rot="5400000">
            <a:off x="4460085" y="1500166"/>
            <a:ext cx="230871" cy="180129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 sz="1600" dirty="0"/>
          </a:p>
        </p:txBody>
      </p:sp>
      <p:sp>
        <p:nvSpPr>
          <p:cNvPr id="2002973" name="Text Box 29"/>
          <p:cNvSpPr txBox="1">
            <a:spLocks noChangeArrowheads="1"/>
          </p:cNvSpPr>
          <p:nvPr/>
        </p:nvSpPr>
        <p:spPr bwMode="auto">
          <a:xfrm>
            <a:off x="1483303" y="1078282"/>
            <a:ext cx="2800759" cy="1077206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0C0C0"/>
            </a:outerShdw>
          </a:effectLst>
        </p:spPr>
        <p:txBody>
          <a:bodyPr lIns="91429" tIns="45714" rIns="91429" bIns="45714">
            <a:spAutoFit/>
          </a:bodyPr>
          <a:lstStyle/>
          <a:p>
            <a:pPr>
              <a:defRPr/>
            </a:pPr>
            <a:r>
              <a:rPr lang="en-US" sz="1600" dirty="0">
                <a:latin typeface="Arial Narrow" pitchFamily="34" charset="0"/>
              </a:rPr>
              <a:t>Internal Assessment: Organizational assets, resources, people, culture, systems, partnerships, suppliers, . . . </a:t>
            </a:r>
          </a:p>
        </p:txBody>
      </p:sp>
      <p:sp>
        <p:nvSpPr>
          <p:cNvPr id="13323" name="AutoShape 30"/>
          <p:cNvSpPr>
            <a:spLocks noChangeArrowheads="1"/>
          </p:cNvSpPr>
          <p:nvPr/>
        </p:nvSpPr>
        <p:spPr bwMode="auto">
          <a:xfrm rot="5400000">
            <a:off x="4496360" y="2523454"/>
            <a:ext cx="230871" cy="180129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endParaRPr lang="en-US" sz="1600" dirty="0"/>
          </a:p>
        </p:txBody>
      </p:sp>
      <p:grpSp>
        <p:nvGrpSpPr>
          <p:cNvPr id="8" name="Group 42"/>
          <p:cNvGrpSpPr/>
          <p:nvPr/>
        </p:nvGrpSpPr>
        <p:grpSpPr>
          <a:xfrm>
            <a:off x="2895237" y="3572836"/>
            <a:ext cx="3635481" cy="1776701"/>
            <a:chOff x="1863725" y="2058988"/>
            <a:chExt cx="5287963" cy="312737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4" name="Freeform 2"/>
            <p:cNvSpPr>
              <a:spLocks/>
            </p:cNvSpPr>
            <p:nvPr/>
          </p:nvSpPr>
          <p:spPr bwMode="blackWhite">
            <a:xfrm>
              <a:off x="1863725" y="2058988"/>
              <a:ext cx="3070225" cy="3127375"/>
            </a:xfrm>
            <a:custGeom>
              <a:avLst/>
              <a:gdLst/>
              <a:ahLst/>
              <a:cxnLst>
                <a:cxn ang="0">
                  <a:pos x="1518" y="1969"/>
                </a:cxn>
                <a:cxn ang="0">
                  <a:pos x="0" y="1969"/>
                </a:cxn>
                <a:cxn ang="0">
                  <a:pos x="0" y="0"/>
                </a:cxn>
                <a:cxn ang="0">
                  <a:pos x="1699" y="0"/>
                </a:cxn>
                <a:cxn ang="0">
                  <a:pos x="1648" y="525"/>
                </a:cxn>
                <a:cxn ang="0">
                  <a:pos x="1734" y="525"/>
                </a:cxn>
                <a:cxn ang="0">
                  <a:pos x="1734" y="276"/>
                </a:cxn>
                <a:cxn ang="0">
                  <a:pos x="1933" y="703"/>
                </a:cxn>
                <a:cxn ang="0">
                  <a:pos x="1734" y="1104"/>
                </a:cxn>
                <a:cxn ang="0">
                  <a:pos x="1734" y="855"/>
                </a:cxn>
                <a:cxn ang="0">
                  <a:pos x="1622" y="855"/>
                </a:cxn>
                <a:cxn ang="0">
                  <a:pos x="1596" y="1104"/>
                </a:cxn>
                <a:cxn ang="0">
                  <a:pos x="1596" y="864"/>
                </a:cxn>
                <a:cxn ang="0">
                  <a:pos x="1397" y="1256"/>
                </a:cxn>
                <a:cxn ang="0">
                  <a:pos x="1556" y="1597"/>
                </a:cxn>
                <a:cxn ang="0">
                  <a:pos x="1518" y="1969"/>
                </a:cxn>
              </a:cxnLst>
              <a:rect l="0" t="0" r="r" b="b"/>
              <a:pathLst>
                <a:path w="1934" h="1970">
                  <a:moveTo>
                    <a:pt x="1518" y="1969"/>
                  </a:moveTo>
                  <a:lnTo>
                    <a:pt x="0" y="1969"/>
                  </a:lnTo>
                  <a:lnTo>
                    <a:pt x="0" y="0"/>
                  </a:lnTo>
                  <a:lnTo>
                    <a:pt x="1699" y="0"/>
                  </a:lnTo>
                  <a:lnTo>
                    <a:pt x="1648" y="525"/>
                  </a:lnTo>
                  <a:lnTo>
                    <a:pt x="1734" y="525"/>
                  </a:lnTo>
                  <a:lnTo>
                    <a:pt x="1734" y="276"/>
                  </a:lnTo>
                  <a:lnTo>
                    <a:pt x="1933" y="703"/>
                  </a:lnTo>
                  <a:lnTo>
                    <a:pt x="1734" y="1104"/>
                  </a:lnTo>
                  <a:lnTo>
                    <a:pt x="1734" y="855"/>
                  </a:lnTo>
                  <a:lnTo>
                    <a:pt x="1622" y="855"/>
                  </a:lnTo>
                  <a:lnTo>
                    <a:pt x="1596" y="1104"/>
                  </a:lnTo>
                  <a:lnTo>
                    <a:pt x="1596" y="864"/>
                  </a:lnTo>
                  <a:lnTo>
                    <a:pt x="1397" y="1256"/>
                  </a:lnTo>
                  <a:lnTo>
                    <a:pt x="1556" y="1597"/>
                  </a:lnTo>
                  <a:lnTo>
                    <a:pt x="1518" y="1969"/>
                  </a:lnTo>
                </a:path>
              </a:pathLst>
            </a:custGeom>
            <a:solidFill>
              <a:schemeClr val="accent1"/>
            </a:solidFill>
            <a:ln w="12700" cap="rnd" cmpd="sng">
              <a:noFill/>
              <a:prstDash val="solid"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Freeform 3"/>
            <p:cNvSpPr>
              <a:spLocks/>
            </p:cNvSpPr>
            <p:nvPr/>
          </p:nvSpPr>
          <p:spPr bwMode="blackWhite">
            <a:xfrm>
              <a:off x="4081463" y="2058988"/>
              <a:ext cx="3070225" cy="3127375"/>
            </a:xfrm>
            <a:custGeom>
              <a:avLst/>
              <a:gdLst/>
              <a:ahLst/>
              <a:cxnLst>
                <a:cxn ang="0">
                  <a:pos x="414" y="0"/>
                </a:cxn>
                <a:cxn ang="0">
                  <a:pos x="1933" y="0"/>
                </a:cxn>
                <a:cxn ang="0">
                  <a:pos x="1933" y="1969"/>
                </a:cxn>
                <a:cxn ang="0">
                  <a:pos x="241" y="1969"/>
                </a:cxn>
                <a:cxn ang="0">
                  <a:pos x="284" y="1434"/>
                </a:cxn>
                <a:cxn ang="0">
                  <a:pos x="198" y="1434"/>
                </a:cxn>
                <a:cxn ang="0">
                  <a:pos x="198" y="1683"/>
                </a:cxn>
                <a:cxn ang="0">
                  <a:pos x="0" y="1265"/>
                </a:cxn>
                <a:cxn ang="0">
                  <a:pos x="198" y="864"/>
                </a:cxn>
                <a:cxn ang="0">
                  <a:pos x="198" y="1113"/>
                </a:cxn>
                <a:cxn ang="0">
                  <a:pos x="310" y="1113"/>
                </a:cxn>
                <a:cxn ang="0">
                  <a:pos x="345" y="864"/>
                </a:cxn>
                <a:cxn ang="0">
                  <a:pos x="336" y="1095"/>
                </a:cxn>
                <a:cxn ang="0">
                  <a:pos x="535" y="694"/>
                </a:cxn>
                <a:cxn ang="0">
                  <a:pos x="379" y="374"/>
                </a:cxn>
                <a:cxn ang="0">
                  <a:pos x="414" y="0"/>
                </a:cxn>
              </a:cxnLst>
              <a:rect l="0" t="0" r="r" b="b"/>
              <a:pathLst>
                <a:path w="1934" h="1970">
                  <a:moveTo>
                    <a:pt x="414" y="0"/>
                  </a:moveTo>
                  <a:lnTo>
                    <a:pt x="1933" y="0"/>
                  </a:lnTo>
                  <a:lnTo>
                    <a:pt x="1933" y="1969"/>
                  </a:lnTo>
                  <a:lnTo>
                    <a:pt x="241" y="1969"/>
                  </a:lnTo>
                  <a:lnTo>
                    <a:pt x="284" y="1434"/>
                  </a:lnTo>
                  <a:lnTo>
                    <a:pt x="198" y="1434"/>
                  </a:lnTo>
                  <a:lnTo>
                    <a:pt x="198" y="1683"/>
                  </a:lnTo>
                  <a:lnTo>
                    <a:pt x="0" y="1265"/>
                  </a:lnTo>
                  <a:lnTo>
                    <a:pt x="198" y="864"/>
                  </a:lnTo>
                  <a:lnTo>
                    <a:pt x="198" y="1113"/>
                  </a:lnTo>
                  <a:lnTo>
                    <a:pt x="310" y="1113"/>
                  </a:lnTo>
                  <a:lnTo>
                    <a:pt x="345" y="864"/>
                  </a:lnTo>
                  <a:lnTo>
                    <a:pt x="336" y="1095"/>
                  </a:lnTo>
                  <a:lnTo>
                    <a:pt x="535" y="694"/>
                  </a:lnTo>
                  <a:lnTo>
                    <a:pt x="379" y="374"/>
                  </a:lnTo>
                  <a:lnTo>
                    <a:pt x="414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327" name="Text Box 38"/>
          <p:cNvSpPr txBox="1">
            <a:spLocks noChangeArrowheads="1"/>
          </p:cNvSpPr>
          <p:nvPr/>
        </p:nvSpPr>
        <p:spPr bwMode="auto">
          <a:xfrm>
            <a:off x="4690434" y="3566804"/>
            <a:ext cx="1988927" cy="33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/>
            <a:r>
              <a:rPr lang="en-US" sz="1600" b="1" i="1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Possible Pitfalls</a:t>
            </a:r>
          </a:p>
        </p:txBody>
      </p:sp>
      <p:sp>
        <p:nvSpPr>
          <p:cNvPr id="13326" name="Text Box 37"/>
          <p:cNvSpPr txBox="1">
            <a:spLocks noChangeArrowheads="1"/>
          </p:cNvSpPr>
          <p:nvPr/>
        </p:nvSpPr>
        <p:spPr bwMode="auto">
          <a:xfrm>
            <a:off x="2773931" y="3583101"/>
            <a:ext cx="1988927" cy="33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/>
            <a:r>
              <a:rPr lang="en-US" sz="1600" b="1" i="1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Good Points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79848" y="3883252"/>
            <a:ext cx="1520580" cy="1375521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Analytical  and specific</a:t>
            </a:r>
          </a:p>
          <a:p>
            <a:pPr algn="ctr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Honest about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 your weaknesses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94273" y="4009032"/>
            <a:ext cx="1707808" cy="729190"/>
          </a:xfrm>
          <a:prstGeom prst="rect">
            <a:avLst/>
          </a:prstGeom>
          <a:noFill/>
        </p:spPr>
        <p:txBody>
          <a:bodyPr wrap="none" lIns="82058" tIns="41029" rIns="82058" bIns="41029" rtlCol="0">
            <a:spAutoFit/>
          </a:bodyPr>
          <a:lstStyle/>
          <a:p>
            <a:pPr algn="l"/>
            <a:r>
              <a:rPr lang="en-US" sz="1400" dirty="0" smtClean="0">
                <a:latin typeface="Arial" pitchFamily="34" charset="0"/>
                <a:cs typeface="Arial" pitchFamily="34" charset="0"/>
              </a:rPr>
              <a:t>Easy to understand</a:t>
            </a:r>
          </a:p>
          <a:p>
            <a:pPr algn="l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400" dirty="0" smtClean="0">
                <a:latin typeface="Arial" pitchFamily="34" charset="0"/>
                <a:cs typeface="Arial" pitchFamily="34" charset="0"/>
              </a:rPr>
              <a:t>Apply at any level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07235" y="4010148"/>
            <a:ext cx="1569957" cy="116007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l"/>
            <a:r>
              <a:rPr lang="en-US" sz="1400" dirty="0" smtClean="0">
                <a:latin typeface="Arial" pitchFamily="34" charset="0"/>
                <a:cs typeface="Arial" pitchFamily="34" charset="0"/>
              </a:rPr>
              <a:t>What’s happening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400" dirty="0" smtClean="0">
                <a:latin typeface="Arial" pitchFamily="34" charset="0"/>
                <a:cs typeface="Arial" pitchFamily="34" charset="0"/>
              </a:rPr>
              <a:t>externally that affects</a:t>
            </a:r>
          </a:p>
          <a:p>
            <a:pPr algn="l"/>
            <a:r>
              <a:rPr lang="en-US" sz="1400" dirty="0" smtClean="0">
                <a:latin typeface="Arial" pitchFamily="34" charset="0"/>
                <a:cs typeface="Arial" pitchFamily="34" charset="0"/>
              </a:rPr>
              <a:t>the organization?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537169" y="4010148"/>
            <a:ext cx="1744109" cy="944634"/>
          </a:xfrm>
          <a:prstGeom prst="rect">
            <a:avLst/>
          </a:prstGeom>
        </p:spPr>
        <p:txBody>
          <a:bodyPr wrap="square" lIns="82058" tIns="41029" rIns="82058" bIns="41029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What’s the competitions strength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and weakness?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58729" y="5438103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Strengths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28687" y="5438103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Opportunities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50191" y="5438103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Threats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54872" y="5438103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Weaknesses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0" name="Picture 2" descr="C:\Documents and Settings\UMAR\My Documents\My Pictures\img_bg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 rot="16200000" flipH="1">
            <a:off x="4245170" y="-4245170"/>
            <a:ext cx="65366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2177358" y="63371"/>
            <a:ext cx="4789284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Assessment Model: SWOT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72430" y="6011501"/>
            <a:ext cx="9026304" cy="737857"/>
            <a:chOff x="-284928" y="6086428"/>
            <a:chExt cx="9428927" cy="662930"/>
          </a:xfrm>
        </p:grpSpPr>
        <p:grpSp>
          <p:nvGrpSpPr>
            <p:cNvPr id="72" name="Group 32"/>
            <p:cNvGrpSpPr/>
            <p:nvPr/>
          </p:nvGrpSpPr>
          <p:grpSpPr>
            <a:xfrm>
              <a:off x="1330859" y="6086930"/>
              <a:ext cx="7813139" cy="662428"/>
              <a:chOff x="1971675" y="1141413"/>
              <a:chExt cx="6205538" cy="914400"/>
            </a:xfrm>
          </p:grpSpPr>
          <p:grpSp>
            <p:nvGrpSpPr>
              <p:cNvPr id="76" name="Group 8"/>
              <p:cNvGrpSpPr>
                <a:grpSpLocks/>
              </p:cNvGrpSpPr>
              <p:nvPr>
                <p:custDataLst>
                  <p:tags r:id="rId4"/>
                </p:custDataLst>
              </p:nvPr>
            </p:nvGrpSpPr>
            <p:grpSpPr bwMode="auto">
              <a:xfrm>
                <a:off x="1971675" y="1141413"/>
                <a:ext cx="1373188" cy="914400"/>
                <a:chOff x="1242" y="719"/>
                <a:chExt cx="865" cy="576"/>
              </a:xfrm>
            </p:grpSpPr>
            <p:sp>
              <p:nvSpPr>
                <p:cNvPr id="89" name="Freeform 9"/>
                <p:cNvSpPr>
                  <a:spLocks/>
                </p:cNvSpPr>
                <p:nvPr>
                  <p:custDataLst>
                    <p:tags r:id="rId17"/>
                  </p:custDataLst>
                </p:nvPr>
              </p:nvSpPr>
              <p:spPr bwMode="blackWhite">
                <a:xfrm>
                  <a:off x="1242" y="719"/>
                  <a:ext cx="865" cy="5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61" y="0"/>
                    </a:cxn>
                    <a:cxn ang="0">
                      <a:pos x="865" y="288"/>
                    </a:cxn>
                    <a:cxn ang="0">
                      <a:pos x="761" y="576"/>
                    </a:cxn>
                    <a:cxn ang="0">
                      <a:pos x="0" y="576"/>
                    </a:cxn>
                    <a:cxn ang="0">
                      <a:pos x="104" y="28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5" h="576">
                      <a:moveTo>
                        <a:pt x="0" y="0"/>
                      </a:moveTo>
                      <a:lnTo>
                        <a:pt x="761" y="0"/>
                      </a:lnTo>
                      <a:lnTo>
                        <a:pt x="865" y="288"/>
                      </a:lnTo>
                      <a:lnTo>
                        <a:pt x="761" y="576"/>
                      </a:lnTo>
                      <a:lnTo>
                        <a:pt x="0" y="576"/>
                      </a:lnTo>
                      <a:lnTo>
                        <a:pt x="104" y="2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lIns="45720" tIns="0" rIns="45720" bIns="0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0" name="Rectangle 10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blackWhite">
                <a:xfrm>
                  <a:off x="1378" y="751"/>
                  <a:ext cx="626" cy="4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lIns="45720" tIns="0" rIns="45720" bIns="0" anchor="ctr"/>
                <a:lstStyle/>
                <a:p>
                  <a:pPr algn="ctr" defTabSz="895350">
                    <a:buSzPct val="120000"/>
                  </a:pPr>
                  <a:r>
                    <a:rPr lang="en-US" altLang="zh-CN" sz="1400" b="1" dirty="0" smtClean="0">
                      <a:latin typeface="+mj-lt"/>
                    </a:rPr>
                    <a:t>DEFINE</a:t>
                  </a:r>
                  <a:endParaRPr lang="en-US" altLang="zh-CN" sz="1400" b="1" dirty="0">
                    <a:latin typeface="+mj-lt"/>
                  </a:endParaRPr>
                </a:p>
              </p:txBody>
            </p:sp>
          </p:grpSp>
          <p:grpSp>
            <p:nvGrpSpPr>
              <p:cNvPr id="77" name="Group 11"/>
              <p:cNvGrpSpPr>
                <a:grpSpLocks/>
              </p:cNvGrpSpPr>
              <p:nvPr>
                <p:custDataLst>
                  <p:tags r:id="rId5"/>
                </p:custDataLst>
              </p:nvPr>
            </p:nvGrpSpPr>
            <p:grpSpPr bwMode="auto">
              <a:xfrm>
                <a:off x="3178175" y="1141413"/>
                <a:ext cx="1374775" cy="914400"/>
                <a:chOff x="2002" y="719"/>
                <a:chExt cx="866" cy="576"/>
              </a:xfrm>
            </p:grpSpPr>
            <p:sp>
              <p:nvSpPr>
                <p:cNvPr id="87" name="Freeform 12"/>
                <p:cNvSpPr>
                  <a:spLocks/>
                </p:cNvSpPr>
                <p:nvPr>
                  <p:custDataLst>
                    <p:tags r:id="rId15"/>
                  </p:custDataLst>
                </p:nvPr>
              </p:nvSpPr>
              <p:spPr bwMode="blackWhite">
                <a:xfrm>
                  <a:off x="2002" y="719"/>
                  <a:ext cx="866" cy="5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62" y="0"/>
                    </a:cxn>
                    <a:cxn ang="0">
                      <a:pos x="866" y="288"/>
                    </a:cxn>
                    <a:cxn ang="0">
                      <a:pos x="762" y="576"/>
                    </a:cxn>
                    <a:cxn ang="0">
                      <a:pos x="0" y="576"/>
                    </a:cxn>
                    <a:cxn ang="0">
                      <a:pos x="104" y="28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6" h="576">
                      <a:moveTo>
                        <a:pt x="0" y="0"/>
                      </a:moveTo>
                      <a:lnTo>
                        <a:pt x="762" y="0"/>
                      </a:lnTo>
                      <a:lnTo>
                        <a:pt x="866" y="288"/>
                      </a:lnTo>
                      <a:lnTo>
                        <a:pt x="762" y="576"/>
                      </a:lnTo>
                      <a:lnTo>
                        <a:pt x="0" y="576"/>
                      </a:lnTo>
                      <a:lnTo>
                        <a:pt x="104" y="2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lIns="45720" tIns="0" rIns="45720" bIns="0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8" name="Rectangle 13"/>
                <p:cNvSpPr>
                  <a:spLocks noChangeArrowheads="1"/>
                </p:cNvSpPr>
                <p:nvPr>
                  <p:custDataLst>
                    <p:tags r:id="rId16"/>
                  </p:custDataLst>
                </p:nvPr>
              </p:nvSpPr>
              <p:spPr bwMode="blackWhite">
                <a:xfrm>
                  <a:off x="2138" y="751"/>
                  <a:ext cx="627" cy="4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lIns="45720" tIns="0" rIns="45720" bIns="0" anchor="ctr"/>
                <a:lstStyle/>
                <a:p>
                  <a:pPr algn="ctr" defTabSz="895350">
                    <a:buSzPct val="120000"/>
                  </a:pPr>
                  <a:r>
                    <a:rPr lang="en-US" altLang="zh-CN" sz="1400" b="1" dirty="0" smtClean="0">
                      <a:latin typeface="+mj-lt"/>
                    </a:rPr>
                    <a:t>MODEL </a:t>
                  </a:r>
                </a:p>
                <a:p>
                  <a:pPr algn="ctr" defTabSz="895350">
                    <a:buSzPct val="120000"/>
                  </a:pPr>
                  <a:r>
                    <a:rPr lang="en-US" altLang="zh-CN" sz="1400" b="1" dirty="0" smtClean="0">
                      <a:latin typeface="+mj-lt"/>
                    </a:rPr>
                    <a:t>AND</a:t>
                  </a:r>
                </a:p>
                <a:p>
                  <a:pPr algn="ctr" defTabSz="895350">
                    <a:buSzPct val="120000"/>
                  </a:pPr>
                  <a:r>
                    <a:rPr lang="en-US" altLang="zh-CN" sz="1400" b="1" dirty="0" smtClean="0">
                      <a:latin typeface="+mj-lt"/>
                    </a:rPr>
                    <a:t>DESIGN</a:t>
                  </a:r>
                  <a:endParaRPr lang="en-US" altLang="zh-CN" sz="1400" b="1" dirty="0">
                    <a:latin typeface="+mj-lt"/>
                  </a:endParaRPr>
                </a:p>
              </p:txBody>
            </p:sp>
          </p:grpSp>
          <p:grpSp>
            <p:nvGrpSpPr>
              <p:cNvPr id="78" name="Group 14"/>
              <p:cNvGrpSpPr>
                <a:grpSpLocks/>
              </p:cNvGrpSpPr>
              <p:nvPr>
                <p:custDataLst>
                  <p:tags r:id="rId6"/>
                </p:custDataLst>
              </p:nvPr>
            </p:nvGrpSpPr>
            <p:grpSpPr bwMode="auto">
              <a:xfrm>
                <a:off x="4389438" y="1141413"/>
                <a:ext cx="1373187" cy="914400"/>
                <a:chOff x="2759" y="719"/>
                <a:chExt cx="865" cy="576"/>
              </a:xfrm>
            </p:grpSpPr>
            <p:sp>
              <p:nvSpPr>
                <p:cNvPr id="85" name="Freeform 15"/>
                <p:cNvSpPr>
                  <a:spLocks/>
                </p:cNvSpPr>
                <p:nvPr>
                  <p:custDataLst>
                    <p:tags r:id="rId13"/>
                  </p:custDataLst>
                </p:nvPr>
              </p:nvSpPr>
              <p:spPr bwMode="blackWhite">
                <a:xfrm>
                  <a:off x="2759" y="719"/>
                  <a:ext cx="865" cy="5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61" y="0"/>
                    </a:cxn>
                    <a:cxn ang="0">
                      <a:pos x="865" y="288"/>
                    </a:cxn>
                    <a:cxn ang="0">
                      <a:pos x="761" y="576"/>
                    </a:cxn>
                    <a:cxn ang="0">
                      <a:pos x="0" y="576"/>
                    </a:cxn>
                    <a:cxn ang="0">
                      <a:pos x="104" y="28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5" h="576">
                      <a:moveTo>
                        <a:pt x="0" y="0"/>
                      </a:moveTo>
                      <a:lnTo>
                        <a:pt x="761" y="0"/>
                      </a:lnTo>
                      <a:lnTo>
                        <a:pt x="865" y="288"/>
                      </a:lnTo>
                      <a:lnTo>
                        <a:pt x="761" y="576"/>
                      </a:lnTo>
                      <a:lnTo>
                        <a:pt x="0" y="576"/>
                      </a:lnTo>
                      <a:lnTo>
                        <a:pt x="104" y="2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lIns="45720" tIns="0" rIns="45720" bIns="0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6" name="Rectangle 16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blackWhite">
                <a:xfrm>
                  <a:off x="2895" y="751"/>
                  <a:ext cx="626" cy="4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lIns="45720" tIns="0" rIns="45720" bIns="0" anchor="ctr"/>
                <a:lstStyle/>
                <a:p>
                  <a:pPr algn="ctr" defTabSz="895350">
                    <a:buSzPct val="120000"/>
                  </a:pPr>
                  <a:r>
                    <a:rPr lang="en-US" altLang="zh-CN" sz="1400" b="1" dirty="0" smtClean="0">
                      <a:latin typeface="+mj-lt"/>
                    </a:rPr>
                    <a:t>BUILD AND VALIDATE</a:t>
                  </a:r>
                  <a:endParaRPr lang="en-US" altLang="zh-CN" sz="1400" b="1" dirty="0">
                    <a:latin typeface="+mj-lt"/>
                  </a:endParaRPr>
                </a:p>
              </p:txBody>
            </p:sp>
          </p:grpSp>
          <p:grpSp>
            <p:nvGrpSpPr>
              <p:cNvPr id="79" name="Group 17"/>
              <p:cNvGrpSpPr>
                <a:grpSpLocks/>
              </p:cNvGrpSpPr>
              <p:nvPr>
                <p:custDataLst>
                  <p:tags r:id="rId7"/>
                </p:custDataLst>
              </p:nvPr>
            </p:nvGrpSpPr>
            <p:grpSpPr bwMode="auto">
              <a:xfrm>
                <a:off x="5597525" y="1141413"/>
                <a:ext cx="1373188" cy="914400"/>
                <a:chOff x="3520" y="719"/>
                <a:chExt cx="865" cy="576"/>
              </a:xfrm>
            </p:grpSpPr>
            <p:sp>
              <p:nvSpPr>
                <p:cNvPr id="83" name="Freeform 18"/>
                <p:cNvSpPr>
                  <a:spLocks/>
                </p:cNvSpPr>
                <p:nvPr>
                  <p:custDataLst>
                    <p:tags r:id="rId11"/>
                  </p:custDataLst>
                </p:nvPr>
              </p:nvSpPr>
              <p:spPr bwMode="blackWhite">
                <a:xfrm>
                  <a:off x="3520" y="719"/>
                  <a:ext cx="865" cy="5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61" y="0"/>
                    </a:cxn>
                    <a:cxn ang="0">
                      <a:pos x="865" y="288"/>
                    </a:cxn>
                    <a:cxn ang="0">
                      <a:pos x="761" y="576"/>
                    </a:cxn>
                    <a:cxn ang="0">
                      <a:pos x="0" y="576"/>
                    </a:cxn>
                    <a:cxn ang="0">
                      <a:pos x="104" y="28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5" h="576">
                      <a:moveTo>
                        <a:pt x="0" y="0"/>
                      </a:moveTo>
                      <a:lnTo>
                        <a:pt x="761" y="0"/>
                      </a:lnTo>
                      <a:lnTo>
                        <a:pt x="865" y="288"/>
                      </a:lnTo>
                      <a:lnTo>
                        <a:pt x="761" y="576"/>
                      </a:lnTo>
                      <a:lnTo>
                        <a:pt x="0" y="576"/>
                      </a:lnTo>
                      <a:lnTo>
                        <a:pt x="104" y="2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lIns="45720" tIns="0" rIns="45720" bIns="0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4" name="Rectangle 19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blackWhite">
                <a:xfrm>
                  <a:off x="3656" y="751"/>
                  <a:ext cx="626" cy="4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lIns="45720" tIns="0" rIns="45720" bIns="0" anchor="ctr"/>
                <a:lstStyle/>
                <a:p>
                  <a:pPr algn="ctr" defTabSz="895350">
                    <a:buSzPct val="120000"/>
                  </a:pPr>
                  <a:r>
                    <a:rPr lang="en-US" altLang="zh-CN" sz="1400" b="1" dirty="0" smtClean="0">
                      <a:latin typeface="+mj-lt"/>
                    </a:rPr>
                    <a:t>EXECUTE</a:t>
                  </a:r>
                  <a:endParaRPr lang="en-US" altLang="zh-CN" sz="1400" b="1" dirty="0">
                    <a:latin typeface="+mj-lt"/>
                  </a:endParaRPr>
                </a:p>
              </p:txBody>
            </p:sp>
          </p:grpSp>
          <p:grpSp>
            <p:nvGrpSpPr>
              <p:cNvPr id="80" name="Group 23"/>
              <p:cNvGrpSpPr>
                <a:grpSpLocks/>
              </p:cNvGrpSpPr>
              <p:nvPr>
                <p:custDataLst>
                  <p:tags r:id="rId8"/>
                </p:custDataLst>
              </p:nvPr>
            </p:nvGrpSpPr>
            <p:grpSpPr bwMode="auto">
              <a:xfrm>
                <a:off x="6805613" y="1141413"/>
                <a:ext cx="1371600" cy="914400"/>
                <a:chOff x="4275" y="719"/>
                <a:chExt cx="864" cy="576"/>
              </a:xfrm>
            </p:grpSpPr>
            <p:sp>
              <p:nvSpPr>
                <p:cNvPr id="81" name="Freeform 24"/>
                <p:cNvSpPr>
                  <a:spLocks/>
                </p:cNvSpPr>
                <p:nvPr>
                  <p:custDataLst>
                    <p:tags r:id="rId9"/>
                  </p:custDataLst>
                </p:nvPr>
              </p:nvSpPr>
              <p:spPr bwMode="blackWhite">
                <a:xfrm>
                  <a:off x="4275" y="719"/>
                  <a:ext cx="864" cy="57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60" y="0"/>
                    </a:cxn>
                    <a:cxn ang="0">
                      <a:pos x="864" y="288"/>
                    </a:cxn>
                    <a:cxn ang="0">
                      <a:pos x="760" y="576"/>
                    </a:cxn>
                    <a:cxn ang="0">
                      <a:pos x="0" y="576"/>
                    </a:cxn>
                    <a:cxn ang="0">
                      <a:pos x="104" y="28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4" h="576">
                      <a:moveTo>
                        <a:pt x="0" y="0"/>
                      </a:moveTo>
                      <a:lnTo>
                        <a:pt x="760" y="0"/>
                      </a:lnTo>
                      <a:lnTo>
                        <a:pt x="864" y="288"/>
                      </a:lnTo>
                      <a:lnTo>
                        <a:pt x="760" y="576"/>
                      </a:lnTo>
                      <a:lnTo>
                        <a:pt x="0" y="576"/>
                      </a:lnTo>
                      <a:lnTo>
                        <a:pt x="104" y="2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none" lIns="45720" tIns="0" rIns="45720" bIns="0" anchor="ctr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2" name="Rectangle 25"/>
                <p:cNvSpPr>
                  <a:spLocks noChangeArrowheads="1"/>
                </p:cNvSpPr>
                <p:nvPr>
                  <p:custDataLst>
                    <p:tags r:id="rId10"/>
                  </p:custDataLst>
                </p:nvPr>
              </p:nvSpPr>
              <p:spPr bwMode="blackWhite">
                <a:xfrm>
                  <a:off x="4411" y="751"/>
                  <a:ext cx="625" cy="4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lIns="45720" tIns="0" rIns="45720" bIns="0" anchor="ctr"/>
                <a:lstStyle/>
                <a:p>
                  <a:pPr algn="ctr" defTabSz="895350">
                    <a:buSzPct val="120000"/>
                  </a:pPr>
                  <a:r>
                    <a:rPr lang="en-US" altLang="zh-CN" sz="1400" b="1" dirty="0" smtClean="0">
                      <a:latin typeface="+mj-lt"/>
                    </a:rPr>
                    <a:t>MEASURE</a:t>
                  </a:r>
                  <a:endParaRPr lang="en-US" altLang="zh-CN" sz="1400" b="1" dirty="0">
                    <a:latin typeface="+mj-lt"/>
                  </a:endParaRPr>
                </a:p>
              </p:txBody>
            </p:sp>
          </p:grpSp>
        </p:grpSp>
        <p:grpSp>
          <p:nvGrpSpPr>
            <p:cNvPr id="73" name="Group 48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-284928" y="6086428"/>
              <a:ext cx="1844872" cy="662428"/>
              <a:chOff x="1841" y="-171"/>
              <a:chExt cx="866" cy="576"/>
            </a:xfrm>
            <a:solidFill>
              <a:srgbClr val="92D050"/>
            </a:solidFill>
          </p:grpSpPr>
          <p:sp>
            <p:nvSpPr>
              <p:cNvPr id="74" name="Freeform 12"/>
              <p:cNvSpPr>
                <a:spLocks/>
              </p:cNvSpPr>
              <p:nvPr>
                <p:custDataLst>
                  <p:tags r:id="rId2"/>
                </p:custDataLst>
              </p:nvPr>
            </p:nvSpPr>
            <p:spPr bwMode="blackWhite">
              <a:xfrm>
                <a:off x="1841" y="-171"/>
                <a:ext cx="866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2" y="0"/>
                  </a:cxn>
                  <a:cxn ang="0">
                    <a:pos x="866" y="288"/>
                  </a:cxn>
                  <a:cxn ang="0">
                    <a:pos x="762" y="576"/>
                  </a:cxn>
                  <a:cxn ang="0">
                    <a:pos x="0" y="576"/>
                  </a:cxn>
                  <a:cxn ang="0">
                    <a:pos x="104" y="288"/>
                  </a:cxn>
                  <a:cxn ang="0">
                    <a:pos x="0" y="0"/>
                  </a:cxn>
                </a:cxnLst>
                <a:rect l="0" t="0" r="r" b="b"/>
                <a:pathLst>
                  <a:path w="866" h="576">
                    <a:moveTo>
                      <a:pt x="0" y="0"/>
                    </a:moveTo>
                    <a:lnTo>
                      <a:pt x="762" y="0"/>
                    </a:lnTo>
                    <a:lnTo>
                      <a:pt x="866" y="288"/>
                    </a:lnTo>
                    <a:lnTo>
                      <a:pt x="762" y="576"/>
                    </a:lnTo>
                    <a:lnTo>
                      <a:pt x="0" y="576"/>
                    </a:lnTo>
                    <a:lnTo>
                      <a:pt x="104" y="28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lIns="45720" tIns="0" rIns="45720" bIns="0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75" name="Rectangle 13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blackWhite">
              <a:xfrm>
                <a:off x="1966" y="-139"/>
                <a:ext cx="627" cy="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lIns="45720" tIns="0" rIns="45720" bIns="0" anchor="ctr"/>
              <a:lstStyle/>
              <a:p>
                <a:pPr algn="ctr" defTabSz="895350">
                  <a:buSzPct val="120000"/>
                </a:pPr>
                <a:r>
                  <a:rPr lang="en-US" altLang="zh-CN" sz="1400" b="1" dirty="0" smtClean="0">
                    <a:latin typeface="+mj-lt"/>
                  </a:rPr>
                  <a:t>CURRENT STATE</a:t>
                </a:r>
                <a:endParaRPr lang="en-US" altLang="zh-CN" sz="1400" b="1" dirty="0">
                  <a:latin typeface="+mj-lt"/>
                </a:endParaRPr>
              </a:p>
            </p:txBody>
          </p:sp>
        </p:grpSp>
      </p:grp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660DB-46DC-478E-8742-6116E6CD41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4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heme/theme1.xml><?xml version="1.0" encoding="utf-8"?>
<a:theme xmlns:a="http://schemas.openxmlformats.org/drawingml/2006/main" name="Teamwor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lons">
      <a:majorFont>
        <a:latin typeface="Consolas"/>
        <a:ea typeface=""/>
        <a:cs typeface=""/>
      </a:majorFont>
      <a:minorFont>
        <a:latin typeface="Byingto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 presentation</Template>
  <TotalTime>4627</TotalTime>
  <Words>183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Byington</vt:lpstr>
      <vt:lpstr>Calibri</vt:lpstr>
      <vt:lpstr>Comic Sans MS</vt:lpstr>
      <vt:lpstr>Consolas</vt:lpstr>
      <vt:lpstr>Times New Roman</vt:lpstr>
      <vt:lpstr>Teamwork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 Tuttle</dc:creator>
  <cp:lastModifiedBy>David McClean</cp:lastModifiedBy>
  <cp:revision>363</cp:revision>
  <cp:lastPrinted>2013-10-08T19:25:33Z</cp:lastPrinted>
  <dcterms:created xsi:type="dcterms:W3CDTF">2010-03-08T04:24:52Z</dcterms:created>
  <dcterms:modified xsi:type="dcterms:W3CDTF">2014-12-15T20:38:03Z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TC300060041033</vt:lpwstr>
  </property>
</Properties>
</file>